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z"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9"/>
  </p:notesMasterIdLst>
  <p:handoutMasterIdLst>
    <p:handoutMasterId r:id="rId30"/>
  </p:handoutMasterIdLst>
  <p:sldIdLst>
    <p:sldId id="268" r:id="rId5"/>
    <p:sldId id="294" r:id="rId6"/>
    <p:sldId id="269" r:id="rId7"/>
    <p:sldId id="270" r:id="rId8"/>
    <p:sldId id="271" r:id="rId9"/>
    <p:sldId id="272" r:id="rId10"/>
    <p:sldId id="279" r:id="rId11"/>
    <p:sldId id="280" r:id="rId12"/>
    <p:sldId id="273" r:id="rId13"/>
    <p:sldId id="274" r:id="rId14"/>
    <p:sldId id="275" r:id="rId15"/>
    <p:sldId id="281" r:id="rId16"/>
    <p:sldId id="290" r:id="rId17"/>
    <p:sldId id="291" r:id="rId18"/>
    <p:sldId id="282" r:id="rId19"/>
    <p:sldId id="292" r:id="rId20"/>
    <p:sldId id="283" r:id="rId21"/>
    <p:sldId id="284" r:id="rId22"/>
    <p:sldId id="286" r:id="rId23"/>
    <p:sldId id="285" r:id="rId24"/>
    <p:sldId id="287" r:id="rId25"/>
    <p:sldId id="288" r:id="rId26"/>
    <p:sldId id="289" r:id="rId27"/>
    <p:sldId id="27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gela Andaleon" initials="AA" lastIdx="1" clrIdx="0">
    <p:extLst>
      <p:ext uri="{19B8F6BF-5375-455C-9EA6-DF929625EA0E}">
        <p15:presenceInfo xmlns:p15="http://schemas.microsoft.com/office/powerpoint/2012/main" userId="Angela Andale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42" autoAdjust="0"/>
    <p:restoredTop sz="88667" autoAdjust="0"/>
  </p:normalViewPr>
  <p:slideViewPr>
    <p:cSldViewPr snapToGrid="0">
      <p:cViewPr varScale="1">
        <p:scale>
          <a:sx n="45" d="100"/>
          <a:sy n="45" d="100"/>
        </p:scale>
        <p:origin x="29" y="730"/>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3852"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C4FB8F-ED15-48AB-97BD-17129D4E699D}" type="datetimeFigureOut">
              <a:rPr lang="en-US" smtClean="0"/>
              <a:t>3/25/2018</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E6B3739-9081-478F-812E-AE7CE140632E}" type="slidenum">
              <a:rPr lang="en-US" smtClean="0"/>
              <a:t>‹#›</a:t>
            </a:fld>
            <a:endParaRPr lang="en-US" dirty="0"/>
          </a:p>
        </p:txBody>
      </p:sp>
    </p:spTree>
    <p:extLst>
      <p:ext uri="{BB962C8B-B14F-4D97-AF65-F5344CB8AC3E}">
        <p14:creationId xmlns:p14="http://schemas.microsoft.com/office/powerpoint/2010/main" val="411210498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z>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C9D437-CD83-4825-AD0D-5E7B341BC79B}" type="datetimeFigureOut">
              <a:rPr lang="en-US" smtClean="0"/>
              <a:t>3/25/2018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CF8BB-EBC7-4B8F-9632-A5A136FBB880}" type="slidenum">
              <a:rPr lang="en-US" smtClean="0"/>
              <a:t>‹#›</a:t>
            </a:fld>
            <a:endParaRPr lang="en-US" dirty="0"/>
          </a:p>
        </p:txBody>
      </p:sp>
    </p:spTree>
    <p:extLst>
      <p:ext uri="{BB962C8B-B14F-4D97-AF65-F5344CB8AC3E}">
        <p14:creationId xmlns:p14="http://schemas.microsoft.com/office/powerpoint/2010/main" val="1170369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a:solidFill>
                  <a:schemeClr val="tx1"/>
                </a:solidFill>
                <a:effectLst/>
                <a:latin typeface="+mn-lt"/>
                <a:ea typeface="+mn-ea"/>
                <a:cs typeface="+mn-cs"/>
              </a:rPr>
              <a:t>This is the abstract from the paper for the service. The Michigan Imputation Server, hosted by the University of Michigan, is an imputation service that takes from two days to two weeks (last year) to take a dataset and return it quality controlled, phased, and imputed.</a:t>
            </a:r>
            <a:r>
              <a:rPr lang="en-US" i="0" dirty="0"/>
              <a:t> </a:t>
            </a:r>
          </a:p>
        </p:txBody>
      </p:sp>
      <p:sp>
        <p:nvSpPr>
          <p:cNvPr id="4" name="Slide Number Placeholder 3"/>
          <p:cNvSpPr>
            <a:spLocks noGrp="1"/>
          </p:cNvSpPr>
          <p:nvPr>
            <p:ph type="sldNum" sz="quarter" idx="10"/>
          </p:nvPr>
        </p:nvSpPr>
        <p:spPr/>
        <p:txBody>
          <a:bodyPr/>
          <a:lstStyle/>
          <a:p>
            <a:fld id="{560CF8BB-EBC7-4B8F-9632-A5A136FBB880}" type="slidenum">
              <a:rPr lang="en-US" smtClean="0"/>
              <a:t>3</a:t>
            </a:fld>
            <a:endParaRPr lang="en-US" dirty="0"/>
          </a:p>
        </p:txBody>
      </p:sp>
    </p:spTree>
    <p:extLst>
      <p:ext uri="{BB962C8B-B14F-4D97-AF65-F5344CB8AC3E}">
        <p14:creationId xmlns:p14="http://schemas.microsoft.com/office/powerpoint/2010/main" val="24758450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script then runs, producing this at the beginning while the numbers on the bottom continue far into the millions.</a:t>
            </a:r>
          </a:p>
        </p:txBody>
      </p:sp>
      <p:sp>
        <p:nvSpPr>
          <p:cNvPr id="4" name="Slide Number Placeholder 3"/>
          <p:cNvSpPr>
            <a:spLocks noGrp="1"/>
          </p:cNvSpPr>
          <p:nvPr>
            <p:ph type="sldNum" sz="quarter" idx="10"/>
          </p:nvPr>
        </p:nvSpPr>
        <p:spPr/>
        <p:txBody>
          <a:bodyPr/>
          <a:lstStyle/>
          <a:p>
            <a:fld id="{560CF8BB-EBC7-4B8F-9632-A5A136FBB880}" type="slidenum">
              <a:rPr lang="en-US" smtClean="0"/>
              <a:t>13</a:t>
            </a:fld>
            <a:endParaRPr lang="en-US" dirty="0"/>
          </a:p>
        </p:txBody>
      </p:sp>
    </p:spTree>
    <p:extLst>
      <p:ext uri="{BB962C8B-B14F-4D97-AF65-F5344CB8AC3E}">
        <p14:creationId xmlns:p14="http://schemas.microsoft.com/office/powerpoint/2010/main" val="1208346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tool finally prints out this at the end, summarizing the changes made to the data, such as the 233,399 SNPs changed to the reference legend.</a:t>
            </a:r>
          </a:p>
        </p:txBody>
      </p:sp>
      <p:sp>
        <p:nvSpPr>
          <p:cNvPr id="4" name="Slide Number Placeholder 3"/>
          <p:cNvSpPr>
            <a:spLocks noGrp="1"/>
          </p:cNvSpPr>
          <p:nvPr>
            <p:ph type="sldNum" sz="quarter" idx="10"/>
          </p:nvPr>
        </p:nvSpPr>
        <p:spPr/>
        <p:txBody>
          <a:bodyPr/>
          <a:lstStyle/>
          <a:p>
            <a:fld id="{560CF8BB-EBC7-4B8F-9632-A5A136FBB880}" type="slidenum">
              <a:rPr lang="en-US" smtClean="0"/>
              <a:t>14</a:t>
            </a:fld>
            <a:endParaRPr lang="en-US" dirty="0"/>
          </a:p>
        </p:txBody>
      </p:sp>
    </p:spTree>
    <p:extLst>
      <p:ext uri="{BB962C8B-B14F-4D97-AF65-F5344CB8AC3E}">
        <p14:creationId xmlns:p14="http://schemas.microsoft.com/office/powerpoint/2010/main" val="1238317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tool then produced this bash script, which updates the chromosomes, positions, reference alleles, and flips them if necessary. This process is done for all the chromosomes.</a:t>
            </a:r>
          </a:p>
        </p:txBody>
      </p:sp>
      <p:sp>
        <p:nvSpPr>
          <p:cNvPr id="4" name="Slide Number Placeholder 3"/>
          <p:cNvSpPr>
            <a:spLocks noGrp="1"/>
          </p:cNvSpPr>
          <p:nvPr>
            <p:ph type="sldNum" sz="quarter" idx="10"/>
          </p:nvPr>
        </p:nvSpPr>
        <p:spPr/>
        <p:txBody>
          <a:bodyPr/>
          <a:lstStyle/>
          <a:p>
            <a:fld id="{560CF8BB-EBC7-4B8F-9632-A5A136FBB880}" type="slidenum">
              <a:rPr lang="en-US" smtClean="0"/>
              <a:t>15</a:t>
            </a:fld>
            <a:endParaRPr lang="en-US" dirty="0"/>
          </a:p>
        </p:txBody>
      </p:sp>
    </p:spTree>
    <p:extLst>
      <p:ext uri="{BB962C8B-B14F-4D97-AF65-F5344CB8AC3E}">
        <p14:creationId xmlns:p14="http://schemas.microsoft.com/office/powerpoint/2010/main" val="3588138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bash script then produced these .bed/.</a:t>
            </a:r>
            <a:r>
              <a:rPr lang="en-US" dirty="0" err="1"/>
              <a:t>bim</a:t>
            </a:r>
            <a:r>
              <a:rPr lang="en-US" dirty="0"/>
              <a:t>./.fam files with the corrected information, separated by chromosomes.</a:t>
            </a:r>
          </a:p>
        </p:txBody>
      </p:sp>
      <p:sp>
        <p:nvSpPr>
          <p:cNvPr id="4" name="Slide Number Placeholder 3"/>
          <p:cNvSpPr>
            <a:spLocks noGrp="1"/>
          </p:cNvSpPr>
          <p:nvPr>
            <p:ph type="sldNum" sz="quarter" idx="10"/>
          </p:nvPr>
        </p:nvSpPr>
        <p:spPr/>
        <p:txBody>
          <a:bodyPr/>
          <a:lstStyle/>
          <a:p>
            <a:fld id="{560CF8BB-EBC7-4B8F-9632-A5A136FBB880}" type="slidenum">
              <a:rPr lang="en-US" smtClean="0"/>
              <a:t>16</a:t>
            </a:fld>
            <a:endParaRPr lang="en-US" dirty="0"/>
          </a:p>
        </p:txBody>
      </p:sp>
    </p:spTree>
    <p:extLst>
      <p:ext uri="{BB962C8B-B14F-4D97-AF65-F5344CB8AC3E}">
        <p14:creationId xmlns:p14="http://schemas.microsoft.com/office/powerpoint/2010/main" val="42489543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these updated chromosomes, I converted them from .bed/.</a:t>
            </a:r>
            <a:r>
              <a:rPr lang="en-US" dirty="0" err="1"/>
              <a:t>bim</a:t>
            </a:r>
            <a:r>
              <a:rPr lang="en-US" dirty="0"/>
              <a:t>/.fam to .</a:t>
            </a:r>
            <a:r>
              <a:rPr lang="en-US" dirty="0" err="1"/>
              <a:t>vcf</a:t>
            </a:r>
            <a:r>
              <a:rPr lang="en-US" dirty="0"/>
              <a:t> using PLINK, as described in the next slide.</a:t>
            </a:r>
          </a:p>
        </p:txBody>
      </p:sp>
      <p:sp>
        <p:nvSpPr>
          <p:cNvPr id="4" name="Slide Number Placeholder 3"/>
          <p:cNvSpPr>
            <a:spLocks noGrp="1"/>
          </p:cNvSpPr>
          <p:nvPr>
            <p:ph type="sldNum" sz="quarter" idx="10"/>
          </p:nvPr>
        </p:nvSpPr>
        <p:spPr/>
        <p:txBody>
          <a:bodyPr/>
          <a:lstStyle/>
          <a:p>
            <a:fld id="{560CF8BB-EBC7-4B8F-9632-A5A136FBB880}" type="slidenum">
              <a:rPr lang="en-US" smtClean="0"/>
              <a:t>17</a:t>
            </a:fld>
            <a:endParaRPr lang="en-US" dirty="0"/>
          </a:p>
        </p:txBody>
      </p:sp>
    </p:spTree>
    <p:extLst>
      <p:ext uri="{BB962C8B-B14F-4D97-AF65-F5344CB8AC3E}">
        <p14:creationId xmlns:p14="http://schemas.microsoft.com/office/powerpoint/2010/main" val="27755478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convert all the chromosomes and zip them at once, I wrote an R loop (because R is the only thing I’m sure in using) that converted then zipped the .</a:t>
            </a:r>
            <a:r>
              <a:rPr lang="en-US" dirty="0" err="1"/>
              <a:t>vcf</a:t>
            </a:r>
            <a:r>
              <a:rPr lang="en-US" dirty="0"/>
              <a:t> files</a:t>
            </a:r>
          </a:p>
        </p:txBody>
      </p:sp>
      <p:sp>
        <p:nvSpPr>
          <p:cNvPr id="4" name="Slide Number Placeholder 3"/>
          <p:cNvSpPr>
            <a:spLocks noGrp="1"/>
          </p:cNvSpPr>
          <p:nvPr>
            <p:ph type="sldNum" sz="quarter" idx="10"/>
          </p:nvPr>
        </p:nvSpPr>
        <p:spPr/>
        <p:txBody>
          <a:bodyPr/>
          <a:lstStyle/>
          <a:p>
            <a:fld id="{560CF8BB-EBC7-4B8F-9632-A5A136FBB880}" type="slidenum">
              <a:rPr lang="en-US" smtClean="0"/>
              <a:t>18</a:t>
            </a:fld>
            <a:endParaRPr lang="en-US" dirty="0"/>
          </a:p>
        </p:txBody>
      </p:sp>
    </p:spTree>
    <p:extLst>
      <p:ext uri="{BB962C8B-B14F-4D97-AF65-F5344CB8AC3E}">
        <p14:creationId xmlns:p14="http://schemas.microsoft.com/office/powerpoint/2010/main" val="21181462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data properly formatted, we log in to the Michigan Imputation Server’s website and hit the run tab. In here, we choose the proper reference panel, phasing, and population for our data. In this example, I chose 1000 Genomes Phase 3 for a reference panel, Eagle v2.3 phasing, and East Asian population.</a:t>
            </a:r>
          </a:p>
        </p:txBody>
      </p:sp>
      <p:sp>
        <p:nvSpPr>
          <p:cNvPr id="4" name="Slide Number Placeholder 3"/>
          <p:cNvSpPr>
            <a:spLocks noGrp="1"/>
          </p:cNvSpPr>
          <p:nvPr>
            <p:ph type="sldNum" sz="quarter" idx="10"/>
          </p:nvPr>
        </p:nvSpPr>
        <p:spPr/>
        <p:txBody>
          <a:bodyPr/>
          <a:lstStyle/>
          <a:p>
            <a:fld id="{560CF8BB-EBC7-4B8F-9632-A5A136FBB880}" type="slidenum">
              <a:rPr lang="en-US" smtClean="0"/>
              <a:t>19</a:t>
            </a:fld>
            <a:endParaRPr lang="en-US" dirty="0"/>
          </a:p>
        </p:txBody>
      </p:sp>
    </p:spTree>
    <p:extLst>
      <p:ext uri="{BB962C8B-B14F-4D97-AF65-F5344CB8AC3E}">
        <p14:creationId xmlns:p14="http://schemas.microsoft.com/office/powerpoint/2010/main" val="29494764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choosing our preferences, we manually go on the computer hosting the information and upload the data directly from there, since I don’t know how to make it work with SSH.</a:t>
            </a:r>
          </a:p>
        </p:txBody>
      </p:sp>
      <p:sp>
        <p:nvSpPr>
          <p:cNvPr id="4" name="Slide Number Placeholder 3"/>
          <p:cNvSpPr>
            <a:spLocks noGrp="1"/>
          </p:cNvSpPr>
          <p:nvPr>
            <p:ph type="sldNum" sz="quarter" idx="10"/>
          </p:nvPr>
        </p:nvSpPr>
        <p:spPr/>
        <p:txBody>
          <a:bodyPr/>
          <a:lstStyle/>
          <a:p>
            <a:fld id="{560CF8BB-EBC7-4B8F-9632-A5A136FBB880}" type="slidenum">
              <a:rPr lang="en-US" smtClean="0"/>
              <a:t>20</a:t>
            </a:fld>
            <a:endParaRPr lang="en-US" dirty="0"/>
          </a:p>
        </p:txBody>
      </p:sp>
    </p:spTree>
    <p:extLst>
      <p:ext uri="{BB962C8B-B14F-4D97-AF65-F5344CB8AC3E}">
        <p14:creationId xmlns:p14="http://schemas.microsoft.com/office/powerpoint/2010/main" val="36066847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results page after the imputation looks similar to this, and you download each chromosome from under the title of Imputation results.</a:t>
            </a:r>
          </a:p>
        </p:txBody>
      </p:sp>
      <p:sp>
        <p:nvSpPr>
          <p:cNvPr id="4" name="Slide Number Placeholder 3"/>
          <p:cNvSpPr>
            <a:spLocks noGrp="1"/>
          </p:cNvSpPr>
          <p:nvPr>
            <p:ph type="sldNum" sz="quarter" idx="10"/>
          </p:nvPr>
        </p:nvSpPr>
        <p:spPr/>
        <p:txBody>
          <a:bodyPr/>
          <a:lstStyle/>
          <a:p>
            <a:fld id="{560CF8BB-EBC7-4B8F-9632-A5A136FBB880}" type="slidenum">
              <a:rPr lang="en-US" smtClean="0"/>
              <a:t>22</a:t>
            </a:fld>
            <a:endParaRPr lang="en-US" dirty="0"/>
          </a:p>
        </p:txBody>
      </p:sp>
    </p:spTree>
    <p:extLst>
      <p:ext uri="{BB962C8B-B14F-4D97-AF65-F5344CB8AC3E}">
        <p14:creationId xmlns:p14="http://schemas.microsoft.com/office/powerpoint/2010/main" val="30711302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the data has been download, it has to be unzipped with a password sent from the imputation website.</a:t>
            </a:r>
          </a:p>
        </p:txBody>
      </p:sp>
      <p:sp>
        <p:nvSpPr>
          <p:cNvPr id="4" name="Slide Number Placeholder 3"/>
          <p:cNvSpPr>
            <a:spLocks noGrp="1"/>
          </p:cNvSpPr>
          <p:nvPr>
            <p:ph type="sldNum" sz="quarter" idx="10"/>
          </p:nvPr>
        </p:nvSpPr>
        <p:spPr/>
        <p:txBody>
          <a:bodyPr/>
          <a:lstStyle/>
          <a:p>
            <a:fld id="{560CF8BB-EBC7-4B8F-9632-A5A136FBB880}" type="slidenum">
              <a:rPr lang="en-US" smtClean="0"/>
              <a:t>23</a:t>
            </a:fld>
            <a:endParaRPr lang="en-US" dirty="0"/>
          </a:p>
        </p:txBody>
      </p:sp>
    </p:spTree>
    <p:extLst>
      <p:ext uri="{BB962C8B-B14F-4D97-AF65-F5344CB8AC3E}">
        <p14:creationId xmlns:p14="http://schemas.microsoft.com/office/powerpoint/2010/main" val="4125587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dirty="0">
                <a:effectLst/>
              </a:rPr>
              <a:t>When genotypes are collected, they are incomplete, with the datasets I've used ranging from 300 thousand to 1.5 million SNPs. Imputation is the extrapolation of these missing genotypes into a given genotype set. For comparison, the Yoruba from Nigeria dataset I worked with had 12 million SNPs after imputation. By using the available collected genotypes after quality control, a fuller genome can be extrapolated using reference panels of appropriate populations.</a:t>
            </a:r>
            <a:r>
              <a:rPr lang="en-US" i="0" dirty="0"/>
              <a:t> </a:t>
            </a:r>
          </a:p>
          <a:p>
            <a:endParaRPr lang="en-US" i="0" dirty="0"/>
          </a:p>
          <a:p>
            <a:r>
              <a:rPr lang="en-US" i="0" dirty="0"/>
              <a:t>This is seen in the above figure from </a:t>
            </a:r>
            <a:r>
              <a:rPr lang="en-US" i="0" dirty="0" err="1"/>
              <a:t>Marchini</a:t>
            </a:r>
            <a:r>
              <a:rPr lang="en-US" i="0" dirty="0"/>
              <a:t> and Howie (2010). (a) and (b) represent a collected genotype, which does not have strong associative signal on its own. In figures (c) and (d), the genotype is imputed by matching the most accurate reference set of haplotypes to the data. The results of this imputation is seen in figures (e) and (f), where the genotype is more through and receives a stronger associative signal that was not previously present in the original data.</a:t>
            </a:r>
          </a:p>
        </p:txBody>
      </p:sp>
      <p:sp>
        <p:nvSpPr>
          <p:cNvPr id="4" name="Slide Number Placeholder 3"/>
          <p:cNvSpPr>
            <a:spLocks noGrp="1"/>
          </p:cNvSpPr>
          <p:nvPr>
            <p:ph type="sldNum" sz="quarter" idx="10"/>
          </p:nvPr>
        </p:nvSpPr>
        <p:spPr/>
        <p:txBody>
          <a:bodyPr/>
          <a:lstStyle/>
          <a:p>
            <a:fld id="{560CF8BB-EBC7-4B8F-9632-A5A136FBB880}" type="slidenum">
              <a:rPr lang="en-US" smtClean="0"/>
              <a:t>4</a:t>
            </a:fld>
            <a:endParaRPr lang="en-US" dirty="0"/>
          </a:p>
        </p:txBody>
      </p:sp>
    </p:spTree>
    <p:extLst>
      <p:ext uri="{BB962C8B-B14F-4D97-AF65-F5344CB8AC3E}">
        <p14:creationId xmlns:p14="http://schemas.microsoft.com/office/powerpoint/2010/main" val="1246724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effectLst/>
              </a:rPr>
              <a:t>For example, in a cohort from Cebu, Philippines, that I ran, the most significant SNPs were actually those that were imputed, not in the original raw data.</a:t>
            </a:r>
            <a:r>
              <a:rPr lang="en-US" i="0" dirty="0"/>
              <a:t> </a:t>
            </a:r>
          </a:p>
        </p:txBody>
      </p:sp>
      <p:sp>
        <p:nvSpPr>
          <p:cNvPr id="4" name="Slide Number Placeholder 3"/>
          <p:cNvSpPr>
            <a:spLocks noGrp="1"/>
          </p:cNvSpPr>
          <p:nvPr>
            <p:ph type="sldNum" sz="quarter" idx="10"/>
          </p:nvPr>
        </p:nvSpPr>
        <p:spPr/>
        <p:txBody>
          <a:bodyPr/>
          <a:lstStyle/>
          <a:p>
            <a:fld id="{560CF8BB-EBC7-4B8F-9632-A5A136FBB880}" type="slidenum">
              <a:rPr lang="en-US" smtClean="0"/>
              <a:t>5</a:t>
            </a:fld>
            <a:endParaRPr lang="en-US" dirty="0"/>
          </a:p>
        </p:txBody>
      </p:sp>
    </p:spTree>
    <p:extLst>
      <p:ext uri="{BB962C8B-B14F-4D97-AF65-F5344CB8AC3E}">
        <p14:creationId xmlns:p14="http://schemas.microsoft.com/office/powerpoint/2010/main" val="13880715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that we have defined imputation and its benefits, how does the Michigan Imputation Server come into play? I’m not sure on the exactly technicalities of the computational methods used, but the paper by Das et al. (2016) describes the Server’s defining characteristics as using the Minimac3 engine for speed, and Eagle v2.3 for estimation of the proper phased reference panel.</a:t>
            </a:r>
          </a:p>
        </p:txBody>
      </p:sp>
      <p:sp>
        <p:nvSpPr>
          <p:cNvPr id="4" name="Slide Number Placeholder 3"/>
          <p:cNvSpPr>
            <a:spLocks noGrp="1"/>
          </p:cNvSpPr>
          <p:nvPr>
            <p:ph type="sldNum" sz="quarter" idx="10"/>
          </p:nvPr>
        </p:nvSpPr>
        <p:spPr/>
        <p:txBody>
          <a:bodyPr/>
          <a:lstStyle/>
          <a:p>
            <a:fld id="{560CF8BB-EBC7-4B8F-9632-A5A136FBB880}" type="slidenum">
              <a:rPr lang="en-US" smtClean="0"/>
              <a:t>6</a:t>
            </a:fld>
            <a:endParaRPr lang="en-US" dirty="0"/>
          </a:p>
        </p:txBody>
      </p:sp>
    </p:spTree>
    <p:extLst>
      <p:ext uri="{BB962C8B-B14F-4D97-AF65-F5344CB8AC3E}">
        <p14:creationId xmlns:p14="http://schemas.microsoft.com/office/powerpoint/2010/main" val="3851417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effectLst/>
              </a:rPr>
              <a:t>Here are some sample, widely used reference panels in imputation. While the Haplotype reference consortium is the largest available reference panel, it is not appropriate for our data as it consists of majority European individuals.</a:t>
            </a:r>
            <a:r>
              <a:rPr lang="en-US" i="0" dirty="0"/>
              <a:t> </a:t>
            </a:r>
            <a:r>
              <a:rPr lang="en-US" i="0" dirty="0">
                <a:effectLst/>
              </a:rPr>
              <a:t>Another imputation service, the Sanger Imputation Panel, offers an African Genome Resources haplotype reference panel, which I used for our Yoruba from Nigeria dataset</a:t>
            </a:r>
            <a:r>
              <a:rPr lang="en-US" i="0" dirty="0"/>
              <a:t>.</a:t>
            </a:r>
          </a:p>
        </p:txBody>
      </p:sp>
      <p:sp>
        <p:nvSpPr>
          <p:cNvPr id="4" name="Slide Number Placeholder 3"/>
          <p:cNvSpPr>
            <a:spLocks noGrp="1"/>
          </p:cNvSpPr>
          <p:nvPr>
            <p:ph type="sldNum" sz="quarter" idx="10"/>
          </p:nvPr>
        </p:nvSpPr>
        <p:spPr/>
        <p:txBody>
          <a:bodyPr/>
          <a:lstStyle/>
          <a:p>
            <a:fld id="{560CF8BB-EBC7-4B8F-9632-A5A136FBB880}" type="slidenum">
              <a:rPr lang="en-US" smtClean="0"/>
              <a:t>7</a:t>
            </a:fld>
            <a:endParaRPr lang="en-US" dirty="0"/>
          </a:p>
        </p:txBody>
      </p:sp>
    </p:spTree>
    <p:extLst>
      <p:ext uri="{BB962C8B-B14F-4D97-AF65-F5344CB8AC3E}">
        <p14:creationId xmlns:p14="http://schemas.microsoft.com/office/powerpoint/2010/main" val="22444197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effectLst/>
              </a:rPr>
              <a:t>1000 Genomes Phase 3 is currently the most thorough reference panel available for non-European populations for the Michigan imputation server. It contains genomes from 2,504 individuals from 26 global populations, depicted here.</a:t>
            </a:r>
            <a:r>
              <a:rPr lang="en-US" i="0" dirty="0"/>
              <a:t> It totals almost 50m SNP sites for the first 22 chromosomes.</a:t>
            </a:r>
          </a:p>
        </p:txBody>
      </p:sp>
      <p:sp>
        <p:nvSpPr>
          <p:cNvPr id="4" name="Slide Number Placeholder 3"/>
          <p:cNvSpPr>
            <a:spLocks noGrp="1"/>
          </p:cNvSpPr>
          <p:nvPr>
            <p:ph type="sldNum" sz="quarter" idx="10"/>
          </p:nvPr>
        </p:nvSpPr>
        <p:spPr/>
        <p:txBody>
          <a:bodyPr/>
          <a:lstStyle/>
          <a:p>
            <a:fld id="{560CF8BB-EBC7-4B8F-9632-A5A136FBB880}" type="slidenum">
              <a:rPr lang="en-US" smtClean="0"/>
              <a:t>8</a:t>
            </a:fld>
            <a:endParaRPr lang="en-US" dirty="0"/>
          </a:p>
        </p:txBody>
      </p:sp>
    </p:spTree>
    <p:extLst>
      <p:ext uri="{BB962C8B-B14F-4D97-AF65-F5344CB8AC3E}">
        <p14:creationId xmlns:p14="http://schemas.microsoft.com/office/powerpoint/2010/main" val="3819666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performed initial quality control in PLINK, including filtering out SNPs w/ call rate &lt; 99%, and failed Hardy Weinberg Equilibrium. I also removed individuals who had over 3 standard deviations away for heterozygosity and failed a sex check. This left us with 369,185 SNPs and 1,765 individuals for imputation.</a:t>
            </a:r>
          </a:p>
        </p:txBody>
      </p:sp>
      <p:sp>
        <p:nvSpPr>
          <p:cNvPr id="4" name="Slide Number Placeholder 3"/>
          <p:cNvSpPr>
            <a:spLocks noGrp="1"/>
          </p:cNvSpPr>
          <p:nvPr>
            <p:ph type="sldNum" sz="quarter" idx="10"/>
          </p:nvPr>
        </p:nvSpPr>
        <p:spPr/>
        <p:txBody>
          <a:bodyPr/>
          <a:lstStyle/>
          <a:p>
            <a:fld id="{560CF8BB-EBC7-4B8F-9632-A5A136FBB880}" type="slidenum">
              <a:rPr lang="en-US" smtClean="0"/>
              <a:t>10</a:t>
            </a:fld>
            <a:endParaRPr lang="en-US" dirty="0"/>
          </a:p>
        </p:txBody>
      </p:sp>
    </p:spTree>
    <p:extLst>
      <p:ext uri="{BB962C8B-B14F-4D97-AF65-F5344CB8AC3E}">
        <p14:creationId xmlns:p14="http://schemas.microsoft.com/office/powerpoint/2010/main" val="7616213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second step after quality control is to create a frequency file, which contains, for each SNP, the chromosome code, the variant identifier, A1 and A2 alleles, the A1 frequency, and the number of allele observations. This will be used in a later software to prepared the data for </a:t>
            </a:r>
            <a:r>
              <a:rPr lang="en-US" dirty="0" err="1"/>
              <a:t>imputaiton</a:t>
            </a:r>
            <a:r>
              <a:rPr lang="en-US" dirty="0"/>
              <a:t>.</a:t>
            </a:r>
          </a:p>
        </p:txBody>
      </p:sp>
      <p:sp>
        <p:nvSpPr>
          <p:cNvPr id="4" name="Slide Number Placeholder 3"/>
          <p:cNvSpPr>
            <a:spLocks noGrp="1"/>
          </p:cNvSpPr>
          <p:nvPr>
            <p:ph type="sldNum" sz="quarter" idx="10"/>
          </p:nvPr>
        </p:nvSpPr>
        <p:spPr/>
        <p:txBody>
          <a:bodyPr/>
          <a:lstStyle/>
          <a:p>
            <a:fld id="{560CF8BB-EBC7-4B8F-9632-A5A136FBB880}" type="slidenum">
              <a:rPr lang="en-US" smtClean="0"/>
              <a:t>11</a:t>
            </a:fld>
            <a:endParaRPr lang="en-US" dirty="0"/>
          </a:p>
        </p:txBody>
      </p:sp>
    </p:spTree>
    <p:extLst>
      <p:ext uri="{BB962C8B-B14F-4D97-AF65-F5344CB8AC3E}">
        <p14:creationId xmlns:p14="http://schemas.microsoft.com/office/powerpoint/2010/main" val="36088397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then downloaded the Imputation preparation and checking tool, as well as the 1000G legend file, from the website listed in the corner, and ran this command. This included identifying the .</a:t>
            </a:r>
            <a:r>
              <a:rPr lang="en-US" dirty="0" err="1"/>
              <a:t>bim</a:t>
            </a:r>
            <a:r>
              <a:rPr lang="en-US" dirty="0"/>
              <a:t> file, the .frq files, specifying a reference legend, indicating the use of 1000 Genomes, and specifying a 1000G population. Here I used East Asian as it was most relevant to my cohort’s origin.</a:t>
            </a:r>
          </a:p>
        </p:txBody>
      </p:sp>
      <p:sp>
        <p:nvSpPr>
          <p:cNvPr id="4" name="Slide Number Placeholder 3"/>
          <p:cNvSpPr>
            <a:spLocks noGrp="1"/>
          </p:cNvSpPr>
          <p:nvPr>
            <p:ph type="sldNum" sz="quarter" idx="10"/>
          </p:nvPr>
        </p:nvSpPr>
        <p:spPr/>
        <p:txBody>
          <a:bodyPr/>
          <a:lstStyle/>
          <a:p>
            <a:fld id="{560CF8BB-EBC7-4B8F-9632-A5A136FBB880}" type="slidenum">
              <a:rPr lang="en-US" smtClean="0"/>
              <a:t>12</a:t>
            </a:fld>
            <a:endParaRPr lang="en-US" dirty="0"/>
          </a:p>
        </p:txBody>
      </p:sp>
    </p:spTree>
    <p:extLst>
      <p:ext uri="{BB962C8B-B14F-4D97-AF65-F5344CB8AC3E}">
        <p14:creationId xmlns:p14="http://schemas.microsoft.com/office/powerpoint/2010/main" val="760943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6858000" cy="3200400"/>
          </a:xfrm>
        </p:spPr>
        <p:txBody>
          <a:bodyPr anchor="b">
            <a:normAutofit/>
          </a:bodyPr>
          <a:lstStyle>
            <a:lvl1pPr algn="l">
              <a:lnSpc>
                <a:spcPct val="75000"/>
              </a:lnSpc>
              <a:defRPr sz="8000">
                <a:solidFill>
                  <a:schemeClr val="bg1"/>
                </a:solidFill>
              </a:defRPr>
            </a:lvl1pPr>
          </a:lstStyle>
          <a:p>
            <a:r>
              <a:rPr lang="en-US"/>
              <a:t>Click to edit Master title style</a:t>
            </a:r>
            <a:endParaRPr lang="en-US" dirty="0"/>
          </a:p>
        </p:txBody>
      </p:sp>
      <p:sp>
        <p:nvSpPr>
          <p:cNvPr id="3" name="Subtitle 2"/>
          <p:cNvSpPr>
            <a:spLocks noGrp="1"/>
          </p:cNvSpPr>
          <p:nvPr>
            <p:ph type="subTitle" idx="1"/>
          </p:nvPr>
        </p:nvSpPr>
        <p:spPr>
          <a:xfrm>
            <a:off x="609600" y="3956180"/>
            <a:ext cx="6858000" cy="1097280"/>
          </a:xfrm>
        </p:spPr>
        <p:txBody>
          <a:bodyPr>
            <a:normAutofit/>
          </a:bodyPr>
          <a:lstStyle>
            <a:lvl1pPr marL="0" indent="0" algn="l">
              <a:spcBef>
                <a:spcPts val="0"/>
              </a:spcBef>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D2465DD-9819-4ABC-A784-477AFBA19C86}" type="datetime1">
              <a:rPr lang="en-US" smtClean="0"/>
              <a:t>3/25/2018</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61E545-DA4D-4588-A168-A47EEF327FC2}" type="datetime1">
              <a:rPr lang="en-US" smtClean="0"/>
              <a:t>3/25/2018</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42120" y="380999"/>
            <a:ext cx="2011680" cy="6096001"/>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981199" y="380999"/>
            <a:ext cx="7074859" cy="60960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B26042-7092-4D96-B3CE-E8E6CFEE88C8}" type="datetime1">
              <a:rPr lang="en-US" smtClean="0"/>
              <a:t>3/25/2018</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solidFill>
                  <a:schemeClr val="tx2">
                    <a:lumMod val="65000"/>
                    <a:lumOff val="35000"/>
                  </a:schemeClr>
                </a:solidFill>
              </a:defRPr>
            </a:lvl1pPr>
          </a:lstStyle>
          <a:p>
            <a:fld id="{9729644A-97F2-4BC4-BBF7-FC141F507563}" type="datetime1">
              <a:rPr lang="en-US" smtClean="0"/>
              <a:t>3/25/2018</a:t>
            </a:fld>
            <a:endParaRPr lang="en-US" dirty="0"/>
          </a:p>
        </p:txBody>
      </p:sp>
      <p:sp>
        <p:nvSpPr>
          <p:cNvPr id="5" name="Footer Placeholder 4"/>
          <p:cNvSpPr>
            <a:spLocks noGrp="1"/>
          </p:cNvSpPr>
          <p:nvPr>
            <p:ph type="ftr" sz="quarter" idx="11"/>
          </p:nvPr>
        </p:nvSpPr>
        <p:spPr/>
        <p:txBody>
          <a:bodyPr/>
          <a:lstStyle>
            <a:lvl1pPr>
              <a:defRPr>
                <a:solidFill>
                  <a:schemeClr val="tx2">
                    <a:lumMod val="65000"/>
                    <a:lumOff val="35000"/>
                  </a:schemeClr>
                </a:solidFill>
              </a:defRPr>
            </a:lvl1pPr>
          </a:lstStyle>
          <a:p>
            <a:r>
              <a:rPr lang="en-US"/>
              <a:t>Add a footer</a:t>
            </a:r>
            <a:endParaRPr lang="en-US" dirty="0"/>
          </a:p>
        </p:txBody>
      </p:sp>
      <p:sp>
        <p:nvSpPr>
          <p:cNvPr id="6" name="Slide Number Placeholder 5"/>
          <p:cNvSpPr>
            <a:spLocks noGrp="1"/>
          </p:cNvSpPr>
          <p:nvPr>
            <p:ph type="sldNum" sz="quarter" idx="12"/>
          </p:nvPr>
        </p:nvSpPr>
        <p:spPr/>
        <p:txBody>
          <a:bodyPr/>
          <a:lstStyle>
            <a:lvl1pPr>
              <a:defRPr>
                <a:solidFill>
                  <a:schemeClr val="tx2">
                    <a:lumMod val="65000"/>
                    <a:lumOff val="35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822960"/>
            <a:ext cx="8686800" cy="2011680"/>
          </a:xfrm>
        </p:spPr>
        <p:txBody>
          <a:bodyPr anchor="b">
            <a:normAutofit/>
          </a:bodyPr>
          <a:lstStyle>
            <a:lvl1pPr>
              <a:defRPr sz="6600"/>
            </a:lvl1pPr>
          </a:lstStyle>
          <a:p>
            <a:r>
              <a:rPr lang="en-US"/>
              <a:t>Click to edit Master title style</a:t>
            </a:r>
          </a:p>
        </p:txBody>
      </p:sp>
      <p:sp>
        <p:nvSpPr>
          <p:cNvPr id="3" name="Text Placeholder 2"/>
          <p:cNvSpPr>
            <a:spLocks noGrp="1"/>
          </p:cNvSpPr>
          <p:nvPr>
            <p:ph type="body" idx="1"/>
          </p:nvPr>
        </p:nvSpPr>
        <p:spPr>
          <a:xfrm>
            <a:off x="609600" y="2834640"/>
            <a:ext cx="8686800" cy="1097280"/>
          </a:xfrm>
        </p:spPr>
        <p:txBody>
          <a:bodyPr>
            <a:normAutofit/>
          </a:bodyPr>
          <a:lstStyle>
            <a:lvl1pPr marL="0" indent="0">
              <a:spcBef>
                <a:spcPts val="0"/>
              </a:spcBef>
              <a:buNone/>
              <a:defRPr sz="28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81200" y="1981200"/>
            <a:ext cx="4572000" cy="448056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1800" y="1981200"/>
            <a:ext cx="4572000" cy="448056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104EB7-77EC-481E-BDC6-73CA182AC952}" type="datetime1">
              <a:rPr lang="en-US" smtClean="0"/>
              <a:t>3/25/2018</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981200" y="1679448"/>
            <a:ext cx="4572000" cy="830487"/>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981200" y="2509935"/>
            <a:ext cx="4572000" cy="39670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1800" y="1679448"/>
            <a:ext cx="4572000" cy="830487"/>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781800" y="2509935"/>
            <a:ext cx="4572000" cy="39670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016069-A392-4E44-934F-6743D63E2A4F}" type="datetime1">
              <a:rPr lang="en-US" smtClean="0"/>
              <a:t>3/25/2018</a:t>
            </a:fld>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81F9843-3551-47D6-BD3E-346FBDF458AF}" type="datetime1">
              <a:rPr lang="en-US" smtClean="0"/>
              <a:t>3/25/2018</a:t>
            </a:fld>
            <a:endParaRPr lang="en-US" dirty="0"/>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8C2989-19D5-42F7-8321-FE6B75231AF4}" type="datetime1">
              <a:rPr lang="en-US" smtClean="0"/>
              <a:t>3/25/2018</a:t>
            </a:fld>
            <a:endParaRPr lang="en-US" dirty="0"/>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59420" y="408993"/>
            <a:ext cx="4800937" cy="1828800"/>
          </a:xfrm>
        </p:spPr>
        <p:txBody>
          <a:bodyPr anchor="b">
            <a:noAutofit/>
          </a:bodyPr>
          <a:lstStyle>
            <a:lvl1pPr>
              <a:defRPr sz="4400"/>
            </a:lvl1pPr>
          </a:lstStyle>
          <a:p>
            <a:r>
              <a:rPr lang="en-US"/>
              <a:t>Click to edit Master title style</a:t>
            </a:r>
          </a:p>
        </p:txBody>
      </p:sp>
      <p:sp>
        <p:nvSpPr>
          <p:cNvPr id="3" name="Content Placeholder 2"/>
          <p:cNvSpPr>
            <a:spLocks noGrp="1"/>
          </p:cNvSpPr>
          <p:nvPr>
            <p:ph idx="1"/>
          </p:nvPr>
        </p:nvSpPr>
        <p:spPr>
          <a:xfrm>
            <a:off x="606491" y="381000"/>
            <a:ext cx="5489510" cy="57912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559420" y="2237793"/>
            <a:ext cx="4800937" cy="1828800"/>
          </a:xfrm>
        </p:spPr>
        <p:txBody>
          <a:bodyP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0F9C03C-1F27-412D-AD0B-6423348F1B9B}" type="datetime1">
              <a:rPr lang="en-US" smtClean="0"/>
              <a:t>3/25/2018</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556248" y="384048"/>
            <a:ext cx="4800600" cy="1828800"/>
          </a:xfrm>
        </p:spPr>
        <p:txBody>
          <a:bodyPr anchor="b">
            <a:noAutofit/>
          </a:bodyPr>
          <a:lstStyle>
            <a:lvl1pPr>
              <a:defRPr sz="44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a:ln>
            <a:noFill/>
          </a:ln>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556249" y="2240280"/>
            <a:ext cx="4799140" cy="1828800"/>
          </a:xfrm>
        </p:spPr>
        <p:txBody>
          <a:bodyP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571200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81200" y="381000"/>
            <a:ext cx="9372600" cy="12954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81200" y="1987419"/>
            <a:ext cx="9372600" cy="448310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631790" y="5586761"/>
            <a:ext cx="280731" cy="883759"/>
          </a:xfrm>
          <a:prstGeom prst="rect">
            <a:avLst/>
          </a:prstGeom>
        </p:spPr>
        <p:txBody>
          <a:bodyPr vert="vert270" lIns="91440" tIns="45720" rIns="91440" bIns="45720" rtlCol="0" anchor="ctr"/>
          <a:lstStyle>
            <a:lvl1pPr algn="l">
              <a:defRPr sz="1200">
                <a:solidFill>
                  <a:schemeClr val="tx2">
                    <a:lumMod val="65000"/>
                    <a:lumOff val="35000"/>
                  </a:schemeClr>
                </a:solidFill>
              </a:defRPr>
            </a:lvl1pPr>
          </a:lstStyle>
          <a:p>
            <a:fld id="{619CFDC2-5630-4611-9BF0-0EF7C8C4398D}" type="datetime1">
              <a:rPr lang="en-US" smtClean="0"/>
              <a:t>3/25/2018</a:t>
            </a:fld>
            <a:endParaRPr lang="en-US" dirty="0"/>
          </a:p>
        </p:txBody>
      </p:sp>
      <p:sp>
        <p:nvSpPr>
          <p:cNvPr id="5" name="Footer Placeholder 4"/>
          <p:cNvSpPr>
            <a:spLocks noGrp="1"/>
          </p:cNvSpPr>
          <p:nvPr>
            <p:ph type="ftr" sz="quarter" idx="3"/>
          </p:nvPr>
        </p:nvSpPr>
        <p:spPr>
          <a:xfrm>
            <a:off x="11631790" y="365125"/>
            <a:ext cx="280730" cy="5139936"/>
          </a:xfrm>
          <a:prstGeom prst="rect">
            <a:avLst/>
          </a:prstGeom>
        </p:spPr>
        <p:txBody>
          <a:bodyPr vert="vert270" lIns="91440" tIns="45720" rIns="91440" bIns="45720" rtlCol="0" anchor="ctr"/>
          <a:lstStyle>
            <a:lvl1pPr algn="ctr">
              <a:defRPr sz="1200">
                <a:solidFill>
                  <a:schemeClr val="tx2">
                    <a:lumMod val="65000"/>
                    <a:lumOff val="35000"/>
                  </a:schemeClr>
                </a:solidFill>
              </a:defRPr>
            </a:lvl1pPr>
          </a:lstStyle>
          <a:p>
            <a:r>
              <a:rPr lang="en-US" dirty="0"/>
              <a:t>Add a footer</a:t>
            </a:r>
          </a:p>
        </p:txBody>
      </p:sp>
      <p:sp>
        <p:nvSpPr>
          <p:cNvPr id="6" name="Slide Number Placeholder 5"/>
          <p:cNvSpPr>
            <a:spLocks noGrp="1"/>
          </p:cNvSpPr>
          <p:nvPr>
            <p:ph type="sldNum" sz="quarter" idx="4"/>
          </p:nvPr>
        </p:nvSpPr>
        <p:spPr>
          <a:xfrm>
            <a:off x="313321" y="6268940"/>
            <a:ext cx="722377" cy="201580"/>
          </a:xfrm>
          <a:prstGeom prst="rect">
            <a:avLst/>
          </a:prstGeom>
        </p:spPr>
        <p:txBody>
          <a:bodyPr vert="horz" lIns="91440" tIns="45720" rIns="91440" bIns="45720" rtlCol="0" anchor="ctr"/>
          <a:lstStyle>
            <a:lvl1pPr algn="l">
              <a:defRPr sz="1200">
                <a:solidFill>
                  <a:schemeClr val="tx2">
                    <a:lumMod val="65000"/>
                    <a:lumOff val="35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85000"/>
        </a:lnSpc>
        <a:spcBef>
          <a:spcPct val="0"/>
        </a:spcBef>
        <a:buNone/>
        <a:defRPr sz="4400" kern="1200" cap="all" baseline="0">
          <a:solidFill>
            <a:schemeClr val="accent1">
              <a:lumMod val="50000"/>
            </a:schemeClr>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685800" indent="-274320" algn="l" defTabSz="914400" rtl="0" eaLnBrk="1" latinLnBrk="0" hangingPunct="1">
        <a:lnSpc>
          <a:spcPct val="90000"/>
        </a:lnSpc>
        <a:spcBef>
          <a:spcPts val="1200"/>
        </a:spcBef>
        <a:buSzPct val="100000"/>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lnSpc>
          <a:spcPct val="90000"/>
        </a:lnSpc>
        <a:spcBef>
          <a:spcPts val="800"/>
        </a:spcBef>
        <a:buSzPct val="100000"/>
        <a:buFont typeface="Arial" pitchFamily="34" charset="0"/>
        <a:buChar char="▪"/>
        <a:defRPr sz="1800" kern="1200">
          <a:solidFill>
            <a:schemeClr val="tx1"/>
          </a:solidFill>
          <a:latin typeface="+mn-lt"/>
          <a:ea typeface="+mn-ea"/>
          <a:cs typeface="+mn-cs"/>
        </a:defRPr>
      </a:lvl3pPr>
      <a:lvl4pPr marL="12344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4pPr>
      <a:lvl5pPr marL="14630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6916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6pPr>
      <a:lvl7pPr marL="18745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21031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8pPr>
      <a:lvl9pPr marL="23317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7.gz"/><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Michigan Imputation Server</a:t>
            </a:r>
          </a:p>
        </p:txBody>
      </p:sp>
      <p:sp>
        <p:nvSpPr>
          <p:cNvPr id="3" name="Subtitle 2"/>
          <p:cNvSpPr>
            <a:spLocks noGrp="1"/>
          </p:cNvSpPr>
          <p:nvPr>
            <p:ph type="subTitle" idx="1"/>
          </p:nvPr>
        </p:nvSpPr>
        <p:spPr/>
        <p:txBody>
          <a:bodyPr/>
          <a:lstStyle/>
          <a:p>
            <a:r>
              <a:rPr lang="en-US" dirty="0"/>
              <a:t>Angela Andaleon</a:t>
            </a:r>
          </a:p>
        </p:txBody>
      </p:sp>
    </p:spTree>
    <p:extLst>
      <p:ext uri="{BB962C8B-B14F-4D97-AF65-F5344CB8AC3E}">
        <p14:creationId xmlns:p14="http://schemas.microsoft.com/office/powerpoint/2010/main" val="2413251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381000"/>
            <a:ext cx="9372600" cy="1295400"/>
          </a:xfrm>
        </p:spPr>
        <p:txBody>
          <a:bodyPr/>
          <a:lstStyle/>
          <a:p>
            <a:r>
              <a:rPr lang="en-US" dirty="0"/>
              <a:t>Quality control</a:t>
            </a:r>
          </a:p>
        </p:txBody>
      </p:sp>
      <p:sp>
        <p:nvSpPr>
          <p:cNvPr id="8" name="TextBox 7">
            <a:extLst>
              <a:ext uri="{FF2B5EF4-FFF2-40B4-BE49-F238E27FC236}">
                <a16:creationId xmlns:a16="http://schemas.microsoft.com/office/drawing/2014/main" id="{3AB94A6B-592C-476B-BCE8-F1871E1D3DEB}"/>
              </a:ext>
            </a:extLst>
          </p:cNvPr>
          <p:cNvSpPr txBox="1"/>
          <p:nvPr/>
        </p:nvSpPr>
        <p:spPr>
          <a:xfrm>
            <a:off x="8280811" y="839139"/>
            <a:ext cx="3399904" cy="954107"/>
          </a:xfrm>
          <a:prstGeom prst="rect">
            <a:avLst/>
          </a:prstGeom>
          <a:noFill/>
          <a:ln>
            <a:solidFill>
              <a:schemeClr val="tx1"/>
            </a:solidFill>
          </a:ln>
        </p:spPr>
        <p:txBody>
          <a:bodyPr wrap="square" rtlCol="0">
            <a:spAutoFit/>
          </a:bodyPr>
          <a:lstStyle/>
          <a:p>
            <a:pPr marL="285730" indent="-285730">
              <a:buFont typeface="Arial" panose="020B0604020202020204" pitchFamily="34" charset="0"/>
              <a:buChar char="•"/>
            </a:pPr>
            <a:r>
              <a:rPr lang="en-US" sz="2800" dirty="0">
                <a:latin typeface="Arial" panose="020B0604020202020204" pitchFamily="34" charset="0"/>
                <a:cs typeface="Arial" panose="020B0604020202020204" pitchFamily="34" charset="0"/>
              </a:rPr>
              <a:t>440,792 SNPs</a:t>
            </a:r>
          </a:p>
          <a:p>
            <a:pPr marL="285730" indent="-285730">
              <a:buFont typeface="Arial" panose="020B0604020202020204" pitchFamily="34" charset="0"/>
              <a:buChar char="•"/>
            </a:pPr>
            <a:r>
              <a:rPr lang="en-US" sz="2800" dirty="0">
                <a:latin typeface="Arial" panose="020B0604020202020204" pitchFamily="34" charset="0"/>
                <a:cs typeface="Arial" panose="020B0604020202020204" pitchFamily="34" charset="0"/>
              </a:rPr>
              <a:t>1,799 individuals</a:t>
            </a:r>
          </a:p>
        </p:txBody>
      </p:sp>
      <p:sp>
        <p:nvSpPr>
          <p:cNvPr id="9" name="TextBox 8">
            <a:extLst>
              <a:ext uri="{FF2B5EF4-FFF2-40B4-BE49-F238E27FC236}">
                <a16:creationId xmlns:a16="http://schemas.microsoft.com/office/drawing/2014/main" id="{7F1F0823-F4B5-48E0-88E5-0F330B12538B}"/>
              </a:ext>
            </a:extLst>
          </p:cNvPr>
          <p:cNvSpPr txBox="1"/>
          <p:nvPr/>
        </p:nvSpPr>
        <p:spPr>
          <a:xfrm>
            <a:off x="1981200" y="1786572"/>
            <a:ext cx="6299612" cy="523220"/>
          </a:xfrm>
          <a:prstGeom prst="rect">
            <a:avLst/>
          </a:prstGeom>
          <a:noFill/>
        </p:spPr>
        <p:txBody>
          <a:bodyPr wrap="square" rtlCol="0">
            <a:spAutoFit/>
          </a:bodyPr>
          <a:lstStyle/>
          <a:p>
            <a:pPr algn="ctr"/>
            <a:r>
              <a:rPr lang="en-US" sz="2800" dirty="0">
                <a:latin typeface="Arial" panose="020B0604020202020204" pitchFamily="34" charset="0"/>
                <a:cs typeface="Arial" panose="020B0604020202020204" pitchFamily="34" charset="0"/>
              </a:rPr>
              <a:t>Filter out SNPs w/ call rate &lt; 99%</a:t>
            </a:r>
          </a:p>
        </p:txBody>
      </p:sp>
      <p:sp>
        <p:nvSpPr>
          <p:cNvPr id="10" name="TextBox 9">
            <a:extLst>
              <a:ext uri="{FF2B5EF4-FFF2-40B4-BE49-F238E27FC236}">
                <a16:creationId xmlns:a16="http://schemas.microsoft.com/office/drawing/2014/main" id="{CE0D7930-E02A-4EC6-93D1-9167CDB9A9A0}"/>
              </a:ext>
            </a:extLst>
          </p:cNvPr>
          <p:cNvSpPr txBox="1"/>
          <p:nvPr/>
        </p:nvSpPr>
        <p:spPr>
          <a:xfrm>
            <a:off x="1981200" y="4766882"/>
            <a:ext cx="6299611" cy="954107"/>
          </a:xfrm>
          <a:prstGeom prst="rect">
            <a:avLst/>
          </a:prstGeom>
          <a:noFill/>
        </p:spPr>
        <p:txBody>
          <a:bodyPr wrap="square" rtlCol="0">
            <a:spAutoFit/>
          </a:bodyPr>
          <a:lstStyle/>
          <a:p>
            <a:pPr algn="ctr"/>
            <a:r>
              <a:rPr lang="en-US" sz="2800" dirty="0">
                <a:latin typeface="Arial" panose="020B0604020202020204" pitchFamily="34" charset="0"/>
                <a:cs typeface="Arial" panose="020B0604020202020204" pitchFamily="34" charset="0"/>
              </a:rPr>
              <a:t>Remove individuals w/ +/- 3 SD for heterozygosity and failed sex check</a:t>
            </a:r>
          </a:p>
        </p:txBody>
      </p:sp>
      <p:sp>
        <p:nvSpPr>
          <p:cNvPr id="13" name="TextBox 12">
            <a:extLst>
              <a:ext uri="{FF2B5EF4-FFF2-40B4-BE49-F238E27FC236}">
                <a16:creationId xmlns:a16="http://schemas.microsoft.com/office/drawing/2014/main" id="{D25AC9FF-5071-4D88-BF7F-E56EFC56E935}"/>
              </a:ext>
            </a:extLst>
          </p:cNvPr>
          <p:cNvSpPr txBox="1"/>
          <p:nvPr/>
        </p:nvSpPr>
        <p:spPr>
          <a:xfrm>
            <a:off x="8280819" y="2309793"/>
            <a:ext cx="3399904" cy="954107"/>
          </a:xfrm>
          <a:prstGeom prst="rect">
            <a:avLst/>
          </a:prstGeom>
          <a:noFill/>
          <a:ln>
            <a:solidFill>
              <a:schemeClr val="tx1"/>
            </a:solidFill>
          </a:ln>
        </p:spPr>
        <p:txBody>
          <a:bodyPr wrap="square" rtlCol="0">
            <a:spAutoFit/>
          </a:bodyPr>
          <a:lstStyle/>
          <a:p>
            <a:pPr marL="228584" indent="-228584">
              <a:buFont typeface="Arial" panose="020B0604020202020204" pitchFamily="34" charset="0"/>
              <a:buChar char="•"/>
            </a:pPr>
            <a:r>
              <a:rPr lang="en-US" sz="2800" dirty="0">
                <a:latin typeface="Arial" panose="020B0604020202020204" pitchFamily="34" charset="0"/>
                <a:cs typeface="Arial" panose="020B0604020202020204" pitchFamily="34" charset="0"/>
              </a:rPr>
              <a:t>379,196 SNPs</a:t>
            </a:r>
          </a:p>
          <a:p>
            <a:pPr marL="228584" indent="-228584">
              <a:buFont typeface="Arial" panose="020B0604020202020204" pitchFamily="34" charset="0"/>
              <a:buChar char="•"/>
            </a:pPr>
            <a:r>
              <a:rPr lang="en-US" sz="2800" dirty="0">
                <a:latin typeface="Arial" panose="020B0604020202020204" pitchFamily="34" charset="0"/>
                <a:cs typeface="Arial" panose="020B0604020202020204" pitchFamily="34" charset="0"/>
              </a:rPr>
              <a:t>1,799 individuals</a:t>
            </a:r>
          </a:p>
        </p:txBody>
      </p:sp>
      <p:sp>
        <p:nvSpPr>
          <p:cNvPr id="14" name="TextBox 13">
            <a:extLst>
              <a:ext uri="{FF2B5EF4-FFF2-40B4-BE49-F238E27FC236}">
                <a16:creationId xmlns:a16="http://schemas.microsoft.com/office/drawing/2014/main" id="{BFE4C1A4-4784-43D2-9538-7DC6DFE71907}"/>
              </a:ext>
            </a:extLst>
          </p:cNvPr>
          <p:cNvSpPr txBox="1"/>
          <p:nvPr/>
        </p:nvSpPr>
        <p:spPr>
          <a:xfrm>
            <a:off x="1981200" y="3178972"/>
            <a:ext cx="6299611" cy="954107"/>
          </a:xfrm>
          <a:prstGeom prst="rect">
            <a:avLst/>
          </a:prstGeom>
          <a:noFill/>
        </p:spPr>
        <p:txBody>
          <a:bodyPr wrap="square" rtlCol="0">
            <a:spAutoFit/>
          </a:bodyPr>
          <a:lstStyle/>
          <a:p>
            <a:pPr algn="ctr"/>
            <a:r>
              <a:rPr lang="en-US" sz="2800" dirty="0">
                <a:latin typeface="Arial" panose="020B0604020202020204" pitchFamily="34" charset="0"/>
                <a:cs typeface="Arial" panose="020B0604020202020204" pitchFamily="34" charset="0"/>
              </a:rPr>
              <a:t>Filter out SNPs w/ failed HWE (P &lt; 1e-06) or lift over</a:t>
            </a:r>
          </a:p>
        </p:txBody>
      </p:sp>
      <p:sp>
        <p:nvSpPr>
          <p:cNvPr id="15" name="TextBox 14">
            <a:extLst>
              <a:ext uri="{FF2B5EF4-FFF2-40B4-BE49-F238E27FC236}">
                <a16:creationId xmlns:a16="http://schemas.microsoft.com/office/drawing/2014/main" id="{54B6EDA0-9432-4AC3-A778-4467074FE171}"/>
              </a:ext>
            </a:extLst>
          </p:cNvPr>
          <p:cNvSpPr txBox="1"/>
          <p:nvPr/>
        </p:nvSpPr>
        <p:spPr>
          <a:xfrm>
            <a:off x="8280811" y="3947852"/>
            <a:ext cx="3399904" cy="954107"/>
          </a:xfrm>
          <a:prstGeom prst="rect">
            <a:avLst/>
          </a:prstGeom>
          <a:noFill/>
          <a:ln>
            <a:solidFill>
              <a:schemeClr val="tx1"/>
            </a:solidFill>
          </a:ln>
        </p:spPr>
        <p:txBody>
          <a:bodyPr wrap="square" rtlCol="0">
            <a:spAutoFit/>
          </a:bodyPr>
          <a:lstStyle/>
          <a:p>
            <a:pPr marL="228584" indent="-228584">
              <a:buFont typeface="Arial" panose="020B0604020202020204" pitchFamily="34" charset="0"/>
              <a:buChar char="•"/>
            </a:pPr>
            <a:r>
              <a:rPr lang="en-US" sz="2800" dirty="0">
                <a:latin typeface="Arial" panose="020B0604020202020204" pitchFamily="34" charset="0"/>
                <a:cs typeface="Arial" panose="020B0604020202020204" pitchFamily="34" charset="0"/>
              </a:rPr>
              <a:t>369,185 SNPS</a:t>
            </a:r>
          </a:p>
          <a:p>
            <a:pPr marL="228584" indent="-228584">
              <a:buFont typeface="Arial" panose="020B0604020202020204" pitchFamily="34" charset="0"/>
              <a:buChar char="•"/>
            </a:pPr>
            <a:r>
              <a:rPr lang="en-US" sz="2800" dirty="0">
                <a:latin typeface="Arial" panose="020B0604020202020204" pitchFamily="34" charset="0"/>
                <a:cs typeface="Arial" panose="020B0604020202020204" pitchFamily="34" charset="0"/>
              </a:rPr>
              <a:t>1,799 individuals</a:t>
            </a:r>
          </a:p>
        </p:txBody>
      </p:sp>
      <p:sp>
        <p:nvSpPr>
          <p:cNvPr id="16" name="TextBox 15">
            <a:extLst>
              <a:ext uri="{FF2B5EF4-FFF2-40B4-BE49-F238E27FC236}">
                <a16:creationId xmlns:a16="http://schemas.microsoft.com/office/drawing/2014/main" id="{ECB988F1-3415-42E2-A808-441ED9F34FAC}"/>
              </a:ext>
            </a:extLst>
          </p:cNvPr>
          <p:cNvSpPr txBox="1"/>
          <p:nvPr/>
        </p:nvSpPr>
        <p:spPr>
          <a:xfrm>
            <a:off x="8280811" y="5585912"/>
            <a:ext cx="3399912" cy="954107"/>
          </a:xfrm>
          <a:prstGeom prst="rect">
            <a:avLst/>
          </a:prstGeom>
          <a:noFill/>
          <a:ln>
            <a:solidFill>
              <a:schemeClr val="tx1"/>
            </a:solidFill>
          </a:ln>
        </p:spPr>
        <p:txBody>
          <a:bodyPr wrap="square" rtlCol="0">
            <a:spAutoFit/>
          </a:bodyPr>
          <a:lstStyle/>
          <a:p>
            <a:pPr marL="228584" indent="-228584">
              <a:buFont typeface="Arial" panose="020B0604020202020204" pitchFamily="34" charset="0"/>
              <a:buChar char="•"/>
            </a:pPr>
            <a:r>
              <a:rPr lang="en-US" sz="2800" dirty="0">
                <a:latin typeface="Arial" panose="020B0604020202020204" pitchFamily="34" charset="0"/>
                <a:cs typeface="Arial" panose="020B0604020202020204" pitchFamily="34" charset="0"/>
              </a:rPr>
              <a:t>369,185 SNPs</a:t>
            </a:r>
          </a:p>
          <a:p>
            <a:pPr marL="228584" indent="-228584">
              <a:buFont typeface="Arial" panose="020B0604020202020204" pitchFamily="34" charset="0"/>
              <a:buChar char="•"/>
            </a:pPr>
            <a:r>
              <a:rPr lang="en-US" sz="2800" dirty="0">
                <a:latin typeface="Arial" panose="020B0604020202020204" pitchFamily="34" charset="0"/>
                <a:cs typeface="Arial" panose="020B0604020202020204" pitchFamily="34" charset="0"/>
              </a:rPr>
              <a:t>1,765 individuals</a:t>
            </a:r>
          </a:p>
        </p:txBody>
      </p:sp>
      <p:sp>
        <p:nvSpPr>
          <p:cNvPr id="18" name="Arrow: Down 17">
            <a:extLst>
              <a:ext uri="{FF2B5EF4-FFF2-40B4-BE49-F238E27FC236}">
                <a16:creationId xmlns:a16="http://schemas.microsoft.com/office/drawing/2014/main" id="{3C188DC8-5D77-4394-8FF5-CAD5828F6EC2}"/>
              </a:ext>
            </a:extLst>
          </p:cNvPr>
          <p:cNvSpPr/>
          <p:nvPr/>
        </p:nvSpPr>
        <p:spPr>
          <a:xfrm>
            <a:off x="9638104" y="1790140"/>
            <a:ext cx="685326" cy="519653"/>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7" name="Arrow: Down 26">
            <a:extLst>
              <a:ext uri="{FF2B5EF4-FFF2-40B4-BE49-F238E27FC236}">
                <a16:creationId xmlns:a16="http://schemas.microsoft.com/office/drawing/2014/main" id="{532D9314-9EA5-4328-8779-6EE7F207FD61}"/>
              </a:ext>
            </a:extLst>
          </p:cNvPr>
          <p:cNvSpPr/>
          <p:nvPr/>
        </p:nvSpPr>
        <p:spPr>
          <a:xfrm>
            <a:off x="9638104" y="3260794"/>
            <a:ext cx="685326" cy="687058"/>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28" name="Arrow: Down 27">
            <a:extLst>
              <a:ext uri="{FF2B5EF4-FFF2-40B4-BE49-F238E27FC236}">
                <a16:creationId xmlns:a16="http://schemas.microsoft.com/office/drawing/2014/main" id="{124B2C9D-7B1E-4D26-AAB9-845058AF5E05}"/>
              </a:ext>
            </a:extLst>
          </p:cNvPr>
          <p:cNvSpPr/>
          <p:nvPr/>
        </p:nvSpPr>
        <p:spPr>
          <a:xfrm>
            <a:off x="9638100" y="4898853"/>
            <a:ext cx="685326" cy="687058"/>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Tree>
    <p:extLst>
      <p:ext uri="{BB962C8B-B14F-4D97-AF65-F5344CB8AC3E}">
        <p14:creationId xmlns:p14="http://schemas.microsoft.com/office/powerpoint/2010/main" val="1397893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Create a .frq file</a:t>
            </a:r>
          </a:p>
        </p:txBody>
      </p:sp>
      <p:pic>
        <p:nvPicPr>
          <p:cNvPr id="4" name="Picture 3" descr="A screenshot of a cell phone&#10;&#10;Description generated with high confidence">
            <a:extLst>
              <a:ext uri="{FF2B5EF4-FFF2-40B4-BE49-F238E27FC236}">
                <a16:creationId xmlns:a16="http://schemas.microsoft.com/office/drawing/2014/main" id="{4CF1E796-BCDB-4EA7-9C7D-132873457C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637" y="1853516"/>
            <a:ext cx="10662163" cy="3650814"/>
          </a:xfrm>
          <a:prstGeom prst="rect">
            <a:avLst/>
          </a:prstGeom>
        </p:spPr>
      </p:pic>
    </p:spTree>
    <p:extLst>
      <p:ext uri="{BB962C8B-B14F-4D97-AF65-F5344CB8AC3E}">
        <p14:creationId xmlns:p14="http://schemas.microsoft.com/office/powerpoint/2010/main" val="213230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Run imputation Preparation and Checking (Command)</a:t>
            </a:r>
          </a:p>
        </p:txBody>
      </p:sp>
      <p:pic>
        <p:nvPicPr>
          <p:cNvPr id="4" name="Picture 3" descr="A close up of a sign&#10;&#10;Description generated with very high confidence">
            <a:extLst>
              <a:ext uri="{FF2B5EF4-FFF2-40B4-BE49-F238E27FC236}">
                <a16:creationId xmlns:a16="http://schemas.microsoft.com/office/drawing/2014/main" id="{34706924-F241-4BCA-8695-A9AA567CC2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673" y="1676400"/>
            <a:ext cx="10661127" cy="815789"/>
          </a:xfrm>
          <a:prstGeom prst="rect">
            <a:avLst/>
          </a:prstGeom>
        </p:spPr>
      </p:pic>
      <p:sp>
        <p:nvSpPr>
          <p:cNvPr id="5" name="TextBox 4">
            <a:extLst>
              <a:ext uri="{FF2B5EF4-FFF2-40B4-BE49-F238E27FC236}">
                <a16:creationId xmlns:a16="http://schemas.microsoft.com/office/drawing/2014/main" id="{BAEB52F3-8772-43C2-9F3C-AE76D8F6D6AC}"/>
              </a:ext>
            </a:extLst>
          </p:cNvPr>
          <p:cNvSpPr txBox="1"/>
          <p:nvPr/>
        </p:nvSpPr>
        <p:spPr>
          <a:xfrm>
            <a:off x="692672" y="2492189"/>
            <a:ext cx="10661127" cy="3539430"/>
          </a:xfrm>
          <a:prstGeom prst="rect">
            <a:avLst/>
          </a:prstGeom>
          <a:noFill/>
        </p:spPr>
        <p:txBody>
          <a:bodyPr wrap="square" rtlCol="0">
            <a:spAutoFit/>
          </a:bodyPr>
          <a:lstStyle/>
          <a:p>
            <a:pPr marL="457200" indent="-457200">
              <a:buFont typeface="Arial" panose="020B0604020202020204" pitchFamily="34" charset="0"/>
              <a:buChar char="•"/>
            </a:pPr>
            <a:r>
              <a:rPr lang="en-US" sz="2800" dirty="0"/>
              <a:t>-b: </a:t>
            </a:r>
            <a:r>
              <a:rPr lang="en-US" sz="2800" dirty="0" err="1"/>
              <a:t>bim</a:t>
            </a:r>
            <a:r>
              <a:rPr lang="en-US" sz="2800" dirty="0"/>
              <a:t> file</a:t>
            </a:r>
          </a:p>
          <a:p>
            <a:pPr marL="914400" lvl="1" indent="-457200">
              <a:buFont typeface="Arial" panose="020B0604020202020204" pitchFamily="34" charset="0"/>
              <a:buChar char="•"/>
            </a:pPr>
            <a:r>
              <a:rPr lang="en-US" sz="2800" dirty="0"/>
              <a:t>Lists SNP ids, locations, major, and minor alleles</a:t>
            </a:r>
          </a:p>
          <a:p>
            <a:pPr marL="457200" indent="-457200">
              <a:buFont typeface="Arial" panose="020B0604020202020204" pitchFamily="34" charset="0"/>
              <a:buChar char="•"/>
            </a:pPr>
            <a:r>
              <a:rPr lang="en-US" sz="2800" dirty="0"/>
              <a:t>-f: frequency file</a:t>
            </a:r>
          </a:p>
          <a:p>
            <a:pPr marL="914400" lvl="1" indent="-457200">
              <a:buFont typeface="Arial" panose="020B0604020202020204" pitchFamily="34" charset="0"/>
              <a:buChar char="•"/>
            </a:pPr>
            <a:r>
              <a:rPr lang="en-US" sz="2800" dirty="0"/>
              <a:t>Lists SNP ids, locations, minor allele frequency, major, and minor alleles</a:t>
            </a:r>
          </a:p>
          <a:p>
            <a:pPr marL="457200" indent="-457200">
              <a:buFont typeface="Arial" panose="020B0604020202020204" pitchFamily="34" charset="0"/>
              <a:buChar char="•"/>
            </a:pPr>
            <a:r>
              <a:rPr lang="en-US" sz="2800" dirty="0"/>
              <a:t>-r: reference panel</a:t>
            </a:r>
          </a:p>
          <a:p>
            <a:pPr marL="457200" indent="-457200">
              <a:buFont typeface="Arial" panose="020B0604020202020204" pitchFamily="34" charset="0"/>
              <a:buChar char="•"/>
            </a:pPr>
            <a:r>
              <a:rPr lang="en-US" sz="2800" dirty="0"/>
              <a:t>-g: 1000 Genomes </a:t>
            </a:r>
          </a:p>
          <a:p>
            <a:pPr marL="457200" indent="-457200">
              <a:buFont typeface="Arial" panose="020B0604020202020204" pitchFamily="34" charset="0"/>
              <a:buChar char="•"/>
            </a:pPr>
            <a:r>
              <a:rPr lang="en-US" sz="2800" dirty="0"/>
              <a:t>-p: population</a:t>
            </a:r>
          </a:p>
        </p:txBody>
      </p:sp>
      <p:sp>
        <p:nvSpPr>
          <p:cNvPr id="3" name="TextBox 2">
            <a:extLst>
              <a:ext uri="{FF2B5EF4-FFF2-40B4-BE49-F238E27FC236}">
                <a16:creationId xmlns:a16="http://schemas.microsoft.com/office/drawing/2014/main" id="{3E54E2A8-D7B1-4D75-B1D2-72660084F54C}"/>
              </a:ext>
            </a:extLst>
          </p:cNvPr>
          <p:cNvSpPr txBox="1"/>
          <p:nvPr/>
        </p:nvSpPr>
        <p:spPr>
          <a:xfrm>
            <a:off x="8050306" y="6508376"/>
            <a:ext cx="4141694" cy="369332"/>
          </a:xfrm>
          <a:prstGeom prst="rect">
            <a:avLst/>
          </a:prstGeom>
          <a:noFill/>
        </p:spPr>
        <p:txBody>
          <a:bodyPr wrap="square" rtlCol="0">
            <a:spAutoFit/>
          </a:bodyPr>
          <a:lstStyle/>
          <a:p>
            <a:r>
              <a:rPr lang="en-US" dirty="0"/>
              <a:t>http://www.well.ox.ac.uk/~wrayner/tools/</a:t>
            </a:r>
          </a:p>
        </p:txBody>
      </p:sp>
    </p:spTree>
    <p:extLst>
      <p:ext uri="{BB962C8B-B14F-4D97-AF65-F5344CB8AC3E}">
        <p14:creationId xmlns:p14="http://schemas.microsoft.com/office/powerpoint/2010/main" val="514315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Run imputation Preparation and Checking (running)</a:t>
            </a:r>
          </a:p>
        </p:txBody>
      </p:sp>
      <p:pic>
        <p:nvPicPr>
          <p:cNvPr id="6" name="Picture 5" descr="A close up of a black background&#10;&#10;Description generated with high confidence">
            <a:extLst>
              <a:ext uri="{FF2B5EF4-FFF2-40B4-BE49-F238E27FC236}">
                <a16:creationId xmlns:a16="http://schemas.microsoft.com/office/drawing/2014/main" id="{A8D85374-EA0F-41E3-A314-D48C3FE992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978" y="1676400"/>
            <a:ext cx="11008736" cy="4043082"/>
          </a:xfrm>
          <a:prstGeom prst="rect">
            <a:avLst/>
          </a:prstGeom>
        </p:spPr>
      </p:pic>
    </p:spTree>
    <p:extLst>
      <p:ext uri="{BB962C8B-B14F-4D97-AF65-F5344CB8AC3E}">
        <p14:creationId xmlns:p14="http://schemas.microsoft.com/office/powerpoint/2010/main" val="2682930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Run imputation Preparation and Checking (OUTPUT)</a:t>
            </a:r>
          </a:p>
        </p:txBody>
      </p:sp>
      <p:pic>
        <p:nvPicPr>
          <p:cNvPr id="4" name="Picture 3" descr="A screenshot of a cell phone&#10;&#10;Description generated with high confidence">
            <a:extLst>
              <a:ext uri="{FF2B5EF4-FFF2-40B4-BE49-F238E27FC236}">
                <a16:creationId xmlns:a16="http://schemas.microsoft.com/office/drawing/2014/main" id="{C726C290-A829-406F-BD1C-FB05DB2EF2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5487" y="1676400"/>
            <a:ext cx="8792479" cy="4760259"/>
          </a:xfrm>
          <a:prstGeom prst="rect">
            <a:avLst/>
          </a:prstGeom>
        </p:spPr>
      </p:pic>
    </p:spTree>
    <p:extLst>
      <p:ext uri="{BB962C8B-B14F-4D97-AF65-F5344CB8AC3E}">
        <p14:creationId xmlns:p14="http://schemas.microsoft.com/office/powerpoint/2010/main" val="2207740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Run the “Run-Plink.sh” file the tool produced</a:t>
            </a:r>
          </a:p>
        </p:txBody>
      </p:sp>
      <p:pic>
        <p:nvPicPr>
          <p:cNvPr id="4" name="Picture 3" descr="A close up of text on a white background&#10;&#10;Description generated with high confidence">
            <a:extLst>
              <a:ext uri="{FF2B5EF4-FFF2-40B4-BE49-F238E27FC236}">
                <a16:creationId xmlns:a16="http://schemas.microsoft.com/office/drawing/2014/main" id="{C4E52059-2422-434F-A307-884F204FE1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47" y="1676400"/>
            <a:ext cx="11353800" cy="4073870"/>
          </a:xfrm>
          <a:prstGeom prst="rect">
            <a:avLst/>
          </a:prstGeom>
        </p:spPr>
      </p:pic>
    </p:spTree>
    <p:extLst>
      <p:ext uri="{BB962C8B-B14F-4D97-AF65-F5344CB8AC3E}">
        <p14:creationId xmlns:p14="http://schemas.microsoft.com/office/powerpoint/2010/main" val="1325065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RUN-PLINK.SH Output</a:t>
            </a:r>
          </a:p>
        </p:txBody>
      </p:sp>
      <p:pic>
        <p:nvPicPr>
          <p:cNvPr id="6" name="Picture 5" descr="A close up of text on a white background&#10;&#10;Description generated with very high confidence">
            <a:extLst>
              <a:ext uri="{FF2B5EF4-FFF2-40B4-BE49-F238E27FC236}">
                <a16:creationId xmlns:a16="http://schemas.microsoft.com/office/drawing/2014/main" id="{50D37A83-3D8A-4187-8AF2-C54B56D9D8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276" y="1676400"/>
            <a:ext cx="11341972" cy="4405339"/>
          </a:xfrm>
          <a:prstGeom prst="rect">
            <a:avLst/>
          </a:prstGeom>
        </p:spPr>
      </p:pic>
    </p:spTree>
    <p:extLst>
      <p:ext uri="{BB962C8B-B14F-4D97-AF65-F5344CB8AC3E}">
        <p14:creationId xmlns:p14="http://schemas.microsoft.com/office/powerpoint/2010/main" val="2997771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Convert Chromosomes to VCF</a:t>
            </a:r>
          </a:p>
        </p:txBody>
      </p:sp>
      <p:pic>
        <p:nvPicPr>
          <p:cNvPr id="14" name="Picture 13" descr="A black sign with white text&#10;&#10;Description generated with high confidence">
            <a:extLst>
              <a:ext uri="{FF2B5EF4-FFF2-40B4-BE49-F238E27FC236}">
                <a16:creationId xmlns:a16="http://schemas.microsoft.com/office/drawing/2014/main" id="{C3B9CF9A-6B17-4938-B8DA-6B1EE7E0D7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5841" y="1676399"/>
            <a:ext cx="9757908" cy="1999129"/>
          </a:xfrm>
          <a:prstGeom prst="rect">
            <a:avLst/>
          </a:prstGeom>
        </p:spPr>
      </p:pic>
    </p:spTree>
    <p:extLst>
      <p:ext uri="{BB962C8B-B14F-4D97-AF65-F5344CB8AC3E}">
        <p14:creationId xmlns:p14="http://schemas.microsoft.com/office/powerpoint/2010/main" val="497244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ZIP VCF files to vcf.gz</a:t>
            </a:r>
          </a:p>
        </p:txBody>
      </p:sp>
      <p:pic>
        <p:nvPicPr>
          <p:cNvPr id="4" name="Picture 3">
            <a:extLst>
              <a:ext uri="{FF2B5EF4-FFF2-40B4-BE49-F238E27FC236}">
                <a16:creationId xmlns:a16="http://schemas.microsoft.com/office/drawing/2014/main" id="{7DCA2961-FFA8-492C-909C-0AD43C6295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5453" y="1676400"/>
            <a:ext cx="10085490" cy="2034988"/>
          </a:xfrm>
          <a:prstGeom prst="rect">
            <a:avLst/>
          </a:prstGeom>
        </p:spPr>
      </p:pic>
    </p:spTree>
    <p:extLst>
      <p:ext uri="{BB962C8B-B14F-4D97-AF65-F5344CB8AC3E}">
        <p14:creationId xmlns:p14="http://schemas.microsoft.com/office/powerpoint/2010/main" val="1368542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2560" y="1792224"/>
            <a:ext cx="3176016" cy="3767328"/>
          </a:xfrm>
        </p:spPr>
        <p:txBody>
          <a:bodyPr>
            <a:normAutofit/>
          </a:bodyPr>
          <a:lstStyle/>
          <a:p>
            <a:r>
              <a:rPr lang="en-US" dirty="0"/>
              <a:t>Choose Reference Panel, Phasing, and Population</a:t>
            </a:r>
          </a:p>
        </p:txBody>
      </p:sp>
      <p:pic>
        <p:nvPicPr>
          <p:cNvPr id="4" name="Picture 3" descr="A screenshot of a cell phone&#10;&#10;Description generated with very high confidence">
            <a:extLst>
              <a:ext uri="{FF2B5EF4-FFF2-40B4-BE49-F238E27FC236}">
                <a16:creationId xmlns:a16="http://schemas.microsoft.com/office/drawing/2014/main" id="{A9345E74-F8B1-4215-81E8-704EAAC9E7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8576" y="271272"/>
            <a:ext cx="6646531" cy="6453664"/>
          </a:xfrm>
          <a:prstGeom prst="rect">
            <a:avLst/>
          </a:prstGeom>
        </p:spPr>
      </p:pic>
    </p:spTree>
    <p:extLst>
      <p:ext uri="{BB962C8B-B14F-4D97-AF65-F5344CB8AC3E}">
        <p14:creationId xmlns:p14="http://schemas.microsoft.com/office/powerpoint/2010/main" val="605929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7529" y="1757082"/>
            <a:ext cx="8686800" cy="2043953"/>
          </a:xfrm>
        </p:spPr>
        <p:txBody>
          <a:bodyPr>
            <a:normAutofit/>
          </a:bodyPr>
          <a:lstStyle/>
          <a:p>
            <a:r>
              <a:rPr lang="en-US" dirty="0"/>
              <a:t>Michigan Imputation Server Background</a:t>
            </a:r>
          </a:p>
        </p:txBody>
      </p:sp>
    </p:spTree>
    <p:extLst>
      <p:ext uri="{BB962C8B-B14F-4D97-AF65-F5344CB8AC3E}">
        <p14:creationId xmlns:p14="http://schemas.microsoft.com/office/powerpoint/2010/main" val="332320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578581"/>
            <a:ext cx="3140596" cy="1389915"/>
          </a:xfrm>
        </p:spPr>
        <p:txBody>
          <a:bodyPr>
            <a:normAutofit/>
          </a:bodyPr>
          <a:lstStyle/>
          <a:p>
            <a:r>
              <a:rPr lang="en-US" dirty="0"/>
              <a:t>Upload VCF.GZ files </a:t>
            </a:r>
          </a:p>
        </p:txBody>
      </p:sp>
      <p:pic>
        <p:nvPicPr>
          <p:cNvPr id="4" name="Picture 3" descr="A screenshot of a cell phone&#10;&#10;Description generated with very high confidence">
            <a:extLst>
              <a:ext uri="{FF2B5EF4-FFF2-40B4-BE49-F238E27FC236}">
                <a16:creationId xmlns:a16="http://schemas.microsoft.com/office/drawing/2014/main" id="{FB322A27-A69A-4FF9-9CAA-755527676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6852" y="234696"/>
            <a:ext cx="6579476" cy="6388554"/>
          </a:xfrm>
          <a:prstGeom prst="rect">
            <a:avLst/>
          </a:prstGeom>
        </p:spPr>
      </p:pic>
    </p:spTree>
    <p:extLst>
      <p:ext uri="{BB962C8B-B14F-4D97-AF65-F5344CB8AC3E}">
        <p14:creationId xmlns:p14="http://schemas.microsoft.com/office/powerpoint/2010/main" val="276068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i0.kym-cdn.com/photos/images/original/001/243/641/a37.png">
            <a:extLst>
              <a:ext uri="{FF2B5EF4-FFF2-40B4-BE49-F238E27FC236}">
                <a16:creationId xmlns:a16="http://schemas.microsoft.com/office/drawing/2014/main" id="{410252CA-6A82-4764-B52C-317EBB7F7D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200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Download Imputed Data</a:t>
            </a:r>
          </a:p>
        </p:txBody>
      </p:sp>
      <p:sp>
        <p:nvSpPr>
          <p:cNvPr id="3" name="TextBox 2">
            <a:extLst>
              <a:ext uri="{FF2B5EF4-FFF2-40B4-BE49-F238E27FC236}">
                <a16:creationId xmlns:a16="http://schemas.microsoft.com/office/drawing/2014/main" id="{3BD05EFE-D10F-4C6C-80BC-912010F603AB}"/>
              </a:ext>
            </a:extLst>
          </p:cNvPr>
          <p:cNvSpPr txBox="1"/>
          <p:nvPr/>
        </p:nvSpPr>
        <p:spPr>
          <a:xfrm>
            <a:off x="6490447" y="6492240"/>
            <a:ext cx="5701552" cy="365760"/>
          </a:xfrm>
          <a:prstGeom prst="rect">
            <a:avLst/>
          </a:prstGeom>
          <a:noFill/>
        </p:spPr>
        <p:txBody>
          <a:bodyPr wrap="square" rtlCol="0">
            <a:spAutoFit/>
          </a:bodyPr>
          <a:lstStyle/>
          <a:p>
            <a:r>
              <a:rPr lang="en-US" dirty="0"/>
              <a:t>Picture taken from the Michigan Imputation Server website</a:t>
            </a:r>
          </a:p>
        </p:txBody>
      </p:sp>
      <p:pic>
        <p:nvPicPr>
          <p:cNvPr id="3076" name="Picture 4" descr="https://imputationserver.sph.umich.edu/static/images/help/impute_exec5.PNG">
            <a:extLst>
              <a:ext uri="{FF2B5EF4-FFF2-40B4-BE49-F238E27FC236}">
                <a16:creationId xmlns:a16="http://schemas.microsoft.com/office/drawing/2014/main" id="{8E95B726-1872-4B5F-B1E8-9D3A6CD565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9712" y="1666432"/>
            <a:ext cx="7275576" cy="4825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6563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Unzip data using an Emailed Password</a:t>
            </a:r>
          </a:p>
        </p:txBody>
      </p:sp>
      <p:pic>
        <p:nvPicPr>
          <p:cNvPr id="5" name="Picture 4" descr="A screenshot of a social media post&#10;&#10;Description generated with very high confidence">
            <a:extLst>
              <a:ext uri="{FF2B5EF4-FFF2-40B4-BE49-F238E27FC236}">
                <a16:creationId xmlns:a16="http://schemas.microsoft.com/office/drawing/2014/main" id="{51761B7B-5C4D-4501-A1CD-2C27190276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2901" y="1987296"/>
            <a:ext cx="10110899" cy="3553967"/>
          </a:xfrm>
          <a:prstGeom prst="rect">
            <a:avLst/>
          </a:prstGeom>
        </p:spPr>
      </p:pic>
    </p:spTree>
    <p:extLst>
      <p:ext uri="{BB962C8B-B14F-4D97-AF65-F5344CB8AC3E}">
        <p14:creationId xmlns:p14="http://schemas.microsoft.com/office/powerpoint/2010/main" val="199973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26752" y="2809143"/>
            <a:ext cx="4800600" cy="797002"/>
          </a:xfrm>
        </p:spPr>
        <p:txBody>
          <a:bodyPr/>
          <a:lstStyle/>
          <a:p>
            <a:r>
              <a:rPr lang="en-US" dirty="0"/>
              <a:t>References</a:t>
            </a:r>
          </a:p>
        </p:txBody>
      </p:sp>
      <p:sp>
        <p:nvSpPr>
          <p:cNvPr id="5" name="TextBox 4">
            <a:extLst>
              <a:ext uri="{FF2B5EF4-FFF2-40B4-BE49-F238E27FC236}">
                <a16:creationId xmlns:a16="http://schemas.microsoft.com/office/drawing/2014/main" id="{CE39C68A-A431-4636-8585-DD6E0237EECF}"/>
              </a:ext>
            </a:extLst>
          </p:cNvPr>
          <p:cNvSpPr txBox="1"/>
          <p:nvPr/>
        </p:nvSpPr>
        <p:spPr>
          <a:xfrm>
            <a:off x="226143" y="589934"/>
            <a:ext cx="5791200" cy="6186309"/>
          </a:xfrm>
          <a:prstGeom prst="rect">
            <a:avLst/>
          </a:prstGeom>
          <a:noFill/>
        </p:spPr>
        <p:txBody>
          <a:bodyPr wrap="square" rtlCol="0">
            <a:spAutoFit/>
          </a:bodyPr>
          <a:lstStyle/>
          <a:p>
            <a:pPr marL="225425" indent="-225425"/>
            <a:r>
              <a:rPr lang="en-US" dirty="0" err="1"/>
              <a:t>Auton</a:t>
            </a:r>
            <a:r>
              <a:rPr lang="en-US" dirty="0"/>
              <a:t>, A., </a:t>
            </a:r>
            <a:r>
              <a:rPr lang="en-US" dirty="0" err="1"/>
              <a:t>Abecasis</a:t>
            </a:r>
            <a:r>
              <a:rPr lang="en-US" dirty="0"/>
              <a:t>, G. R., </a:t>
            </a:r>
            <a:r>
              <a:rPr lang="en-US" dirty="0" err="1"/>
              <a:t>Altshuler</a:t>
            </a:r>
            <a:r>
              <a:rPr lang="en-US" dirty="0"/>
              <a:t>, D. M., Durbin, R. M., </a:t>
            </a:r>
            <a:r>
              <a:rPr lang="en-US" dirty="0" err="1"/>
              <a:t>Abecasis</a:t>
            </a:r>
            <a:r>
              <a:rPr lang="en-US" dirty="0"/>
              <a:t>, G. R., Bentley, D. R., … </a:t>
            </a:r>
            <a:r>
              <a:rPr lang="en-US" dirty="0" err="1"/>
              <a:t>Abecasis</a:t>
            </a:r>
            <a:r>
              <a:rPr lang="en-US" dirty="0"/>
              <a:t>, G. R. (2015). A global reference for human genetic variation. </a:t>
            </a:r>
            <a:r>
              <a:rPr lang="en-US" i="1" dirty="0"/>
              <a:t>Nature</a:t>
            </a:r>
            <a:r>
              <a:rPr lang="en-US" dirty="0"/>
              <a:t>, </a:t>
            </a:r>
            <a:r>
              <a:rPr lang="en-US" i="1" dirty="0"/>
              <a:t>526</a:t>
            </a:r>
            <a:r>
              <a:rPr lang="en-US" dirty="0"/>
              <a:t>(7571), 68–74. https://doi.org/10.1038/nature15393</a:t>
            </a:r>
          </a:p>
          <a:p>
            <a:pPr marL="225425" indent="-225425"/>
            <a:r>
              <a:rPr lang="en-US" dirty="0"/>
              <a:t>Das, S., Forer, L., </a:t>
            </a:r>
            <a:r>
              <a:rPr lang="en-US" dirty="0" err="1"/>
              <a:t>Schönherr</a:t>
            </a:r>
            <a:r>
              <a:rPr lang="en-US" dirty="0"/>
              <a:t>, S., </a:t>
            </a:r>
            <a:r>
              <a:rPr lang="en-US" dirty="0" err="1"/>
              <a:t>Sidore</a:t>
            </a:r>
            <a:r>
              <a:rPr lang="en-US" dirty="0"/>
              <a:t>, C., Locke, A., </a:t>
            </a:r>
            <a:r>
              <a:rPr lang="en-US" dirty="0" err="1"/>
              <a:t>Kwong</a:t>
            </a:r>
            <a:r>
              <a:rPr lang="en-US" dirty="0"/>
              <a:t>, A., … Fuchsberger, C. (2016). Next-generation genotype imputation service and methods. </a:t>
            </a:r>
            <a:r>
              <a:rPr lang="en-US" i="1" dirty="0"/>
              <a:t>Nature Genetics</a:t>
            </a:r>
            <a:r>
              <a:rPr lang="en-US" dirty="0"/>
              <a:t>, </a:t>
            </a:r>
            <a:r>
              <a:rPr lang="en-US" i="1" dirty="0"/>
              <a:t>48</a:t>
            </a:r>
            <a:r>
              <a:rPr lang="en-US" dirty="0"/>
              <a:t>(10), 1284–1287. https://doi.org/10.1038/ng.3656</a:t>
            </a:r>
          </a:p>
          <a:p>
            <a:pPr marL="225425" indent="-225425"/>
            <a:r>
              <a:rPr lang="en-US" dirty="0" err="1"/>
              <a:t>Delaneau</a:t>
            </a:r>
            <a:r>
              <a:rPr lang="en-US" dirty="0"/>
              <a:t>, O., </a:t>
            </a:r>
            <a:r>
              <a:rPr lang="en-US" dirty="0" err="1"/>
              <a:t>Marchini</a:t>
            </a:r>
            <a:r>
              <a:rPr lang="en-US" dirty="0"/>
              <a:t>, J., &amp; </a:t>
            </a:r>
            <a:r>
              <a:rPr lang="en-US" dirty="0" err="1"/>
              <a:t>Zagury</a:t>
            </a:r>
            <a:r>
              <a:rPr lang="en-US" dirty="0"/>
              <a:t>, J.-F. (2012). A linear complexity phasing method for thousands of genomes. </a:t>
            </a:r>
            <a:r>
              <a:rPr lang="en-US" i="1" dirty="0"/>
              <a:t>Nature Methods</a:t>
            </a:r>
            <a:r>
              <a:rPr lang="en-US" dirty="0"/>
              <a:t>, </a:t>
            </a:r>
            <a:r>
              <a:rPr lang="en-US" i="1" dirty="0"/>
              <a:t>9</a:t>
            </a:r>
            <a:r>
              <a:rPr lang="en-US" dirty="0"/>
              <a:t>(2), 179–181. Retrieved from http://dx.doi.org/10.1038/nmeth.1785</a:t>
            </a:r>
          </a:p>
          <a:p>
            <a:pPr marL="225425" indent="-225425"/>
            <a:r>
              <a:rPr lang="en-US" dirty="0" err="1"/>
              <a:t>Marchini</a:t>
            </a:r>
            <a:r>
              <a:rPr lang="en-US" dirty="0"/>
              <a:t>, J., &amp; Howie, B. (2010). Genotype imputation for genome-wide association studies. </a:t>
            </a:r>
            <a:r>
              <a:rPr lang="en-US" i="1" dirty="0"/>
              <a:t>Nature Reviews Genetics</a:t>
            </a:r>
            <a:r>
              <a:rPr lang="en-US" dirty="0"/>
              <a:t>, </a:t>
            </a:r>
            <a:r>
              <a:rPr lang="en-US" i="1" dirty="0"/>
              <a:t>11</a:t>
            </a:r>
            <a:r>
              <a:rPr lang="en-US" dirty="0"/>
              <a:t>(7), 499–511. https://doi.org/10.1038/nrg2796</a:t>
            </a:r>
          </a:p>
          <a:p>
            <a:pPr marL="225425" indent="-225425"/>
            <a:r>
              <a:rPr lang="en-US" dirty="0"/>
              <a:t>McCarthy, S., Das, S., </a:t>
            </a:r>
            <a:r>
              <a:rPr lang="en-US" dirty="0" err="1"/>
              <a:t>Kretzschmar</a:t>
            </a:r>
            <a:r>
              <a:rPr lang="en-US" dirty="0"/>
              <a:t>, W., </a:t>
            </a:r>
            <a:r>
              <a:rPr lang="en-US" dirty="0" err="1"/>
              <a:t>Delaneau</a:t>
            </a:r>
            <a:r>
              <a:rPr lang="en-US" dirty="0"/>
              <a:t>, O., Wood, A. R., </a:t>
            </a:r>
            <a:r>
              <a:rPr lang="en-US" dirty="0" err="1"/>
              <a:t>Teumer</a:t>
            </a:r>
            <a:r>
              <a:rPr lang="en-US" dirty="0"/>
              <a:t>, A., … Haplotype Reference Consortium. (2016). A reference panel of 64,976 haplotypes for genotype imputation. </a:t>
            </a:r>
            <a:r>
              <a:rPr lang="en-US" i="1" dirty="0"/>
              <a:t>Nature Genetics</a:t>
            </a:r>
            <a:r>
              <a:rPr lang="en-US" dirty="0"/>
              <a:t>, </a:t>
            </a:r>
            <a:r>
              <a:rPr lang="en-US" i="1" dirty="0"/>
              <a:t>48</a:t>
            </a:r>
            <a:r>
              <a:rPr lang="en-US" dirty="0"/>
              <a:t>(10). https://doi.org/10.1038/ng.3643</a:t>
            </a:r>
          </a:p>
          <a:p>
            <a:endParaRPr lang="en-US" dirty="0"/>
          </a:p>
        </p:txBody>
      </p:sp>
    </p:spTree>
    <p:extLst>
      <p:ext uri="{BB962C8B-B14F-4D97-AF65-F5344CB8AC3E}">
        <p14:creationId xmlns:p14="http://schemas.microsoft.com/office/powerpoint/2010/main" val="3822490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381000"/>
            <a:ext cx="9372600" cy="784412"/>
          </a:xfrm>
        </p:spPr>
        <p:txBody>
          <a:bodyPr/>
          <a:lstStyle/>
          <a:p>
            <a:r>
              <a:rPr lang="en-US" dirty="0"/>
              <a:t>Abstract</a:t>
            </a:r>
          </a:p>
        </p:txBody>
      </p:sp>
      <p:sp>
        <p:nvSpPr>
          <p:cNvPr id="3" name="Content Placeholder 2"/>
          <p:cNvSpPr>
            <a:spLocks noGrp="1"/>
          </p:cNvSpPr>
          <p:nvPr>
            <p:ph idx="1"/>
          </p:nvPr>
        </p:nvSpPr>
        <p:spPr>
          <a:xfrm>
            <a:off x="1981200" y="1165413"/>
            <a:ext cx="9372600" cy="5305108"/>
          </a:xfrm>
        </p:spPr>
        <p:txBody>
          <a:bodyPr>
            <a:normAutofit/>
          </a:bodyPr>
          <a:lstStyle/>
          <a:p>
            <a:pPr marL="0" indent="0">
              <a:buNone/>
            </a:pPr>
            <a:r>
              <a:rPr lang="en-US" sz="2800" dirty="0"/>
              <a:t>	Genotype imputation is a key component of genetic association studies, where it increases power, facilitates meta-analysis, and aids interpretation of signals. Genotype imputation is computationally demanding and, with current tools, typically requires access to a high-performance computing cluster and to a reference panel of sequenced genomes. Here we describe improvements to imputation machinery that reduce computational requirements by more than an order of magnitude with no loss of accuracy in comparison to standard imputation tools. We also describe a new web-based service for imputation that facilitates access to new reference panels and greatly improves user experience and productivity. </a:t>
            </a:r>
          </a:p>
        </p:txBody>
      </p:sp>
      <p:sp>
        <p:nvSpPr>
          <p:cNvPr id="4" name="TextBox 3">
            <a:extLst>
              <a:ext uri="{FF2B5EF4-FFF2-40B4-BE49-F238E27FC236}">
                <a16:creationId xmlns:a16="http://schemas.microsoft.com/office/drawing/2014/main" id="{A4D640B8-AD3F-4A21-85CB-C5379F106151}"/>
              </a:ext>
            </a:extLst>
          </p:cNvPr>
          <p:cNvSpPr txBox="1"/>
          <p:nvPr/>
        </p:nvSpPr>
        <p:spPr>
          <a:xfrm>
            <a:off x="10470776" y="6470520"/>
            <a:ext cx="1721224" cy="369332"/>
          </a:xfrm>
          <a:prstGeom prst="rect">
            <a:avLst/>
          </a:prstGeom>
          <a:noFill/>
        </p:spPr>
        <p:txBody>
          <a:bodyPr wrap="square" rtlCol="0">
            <a:spAutoFit/>
          </a:bodyPr>
          <a:lstStyle/>
          <a:p>
            <a:r>
              <a:rPr lang="en-US" dirty="0"/>
              <a:t>Das et al. (2016)</a:t>
            </a:r>
          </a:p>
        </p:txBody>
      </p:sp>
    </p:spTree>
    <p:extLst>
      <p:ext uri="{BB962C8B-B14F-4D97-AF65-F5344CB8AC3E}">
        <p14:creationId xmlns:p14="http://schemas.microsoft.com/office/powerpoint/2010/main" val="2523332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381000"/>
            <a:ext cx="9372600" cy="1295400"/>
          </a:xfrm>
        </p:spPr>
        <p:txBody>
          <a:bodyPr/>
          <a:lstStyle/>
          <a:p>
            <a:r>
              <a:rPr lang="en-US" dirty="0"/>
              <a:t>What is Imputation?</a:t>
            </a:r>
          </a:p>
        </p:txBody>
      </p:sp>
      <p:pic>
        <p:nvPicPr>
          <p:cNvPr id="7" name="Content Placeholder 6" descr="A screenshot of a cell phone&#10;&#10;Description generated with high confidence">
            <a:extLst>
              <a:ext uri="{FF2B5EF4-FFF2-40B4-BE49-F238E27FC236}">
                <a16:creationId xmlns:a16="http://schemas.microsoft.com/office/drawing/2014/main" id="{1EF8550A-C7D6-48B5-A975-C8126CCC3A8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33262" y="1676400"/>
            <a:ext cx="7268476" cy="4794250"/>
          </a:xfrm>
        </p:spPr>
      </p:pic>
      <p:sp>
        <p:nvSpPr>
          <p:cNvPr id="8" name="TextBox 7">
            <a:extLst>
              <a:ext uri="{FF2B5EF4-FFF2-40B4-BE49-F238E27FC236}">
                <a16:creationId xmlns:a16="http://schemas.microsoft.com/office/drawing/2014/main" id="{59311F0C-EFF6-4A50-A6C8-C7E1125AE3E5}"/>
              </a:ext>
            </a:extLst>
          </p:cNvPr>
          <p:cNvSpPr txBox="1"/>
          <p:nvPr/>
        </p:nvSpPr>
        <p:spPr>
          <a:xfrm>
            <a:off x="9377083" y="6470650"/>
            <a:ext cx="2814918" cy="369332"/>
          </a:xfrm>
          <a:prstGeom prst="rect">
            <a:avLst/>
          </a:prstGeom>
          <a:noFill/>
        </p:spPr>
        <p:txBody>
          <a:bodyPr wrap="square" rtlCol="0">
            <a:spAutoFit/>
          </a:bodyPr>
          <a:lstStyle/>
          <a:p>
            <a:r>
              <a:rPr lang="en-US" dirty="0" err="1"/>
              <a:t>Marchini</a:t>
            </a:r>
            <a:r>
              <a:rPr lang="en-US" dirty="0"/>
              <a:t> and Howie (2010)</a:t>
            </a:r>
          </a:p>
        </p:txBody>
      </p:sp>
    </p:spTree>
    <p:extLst>
      <p:ext uri="{BB962C8B-B14F-4D97-AF65-F5344CB8AC3E}">
        <p14:creationId xmlns:p14="http://schemas.microsoft.com/office/powerpoint/2010/main" val="2936955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Impute?</a:t>
            </a:r>
          </a:p>
        </p:txBody>
      </p:sp>
      <p:sp>
        <p:nvSpPr>
          <p:cNvPr id="3" name="Content Placeholder 2"/>
          <p:cNvSpPr>
            <a:spLocks noGrp="1"/>
          </p:cNvSpPr>
          <p:nvPr>
            <p:ph sz="half" idx="1"/>
          </p:nvPr>
        </p:nvSpPr>
        <p:spPr>
          <a:xfrm>
            <a:off x="1981200" y="1981200"/>
            <a:ext cx="9372600" cy="4480560"/>
          </a:xfrm>
        </p:spPr>
        <p:txBody>
          <a:bodyPr>
            <a:normAutofit/>
          </a:bodyPr>
          <a:lstStyle/>
          <a:p>
            <a:r>
              <a:rPr lang="en-US" sz="3200" dirty="0"/>
              <a:t>Boosts number of SNPs for testing</a:t>
            </a:r>
          </a:p>
          <a:p>
            <a:r>
              <a:rPr lang="en-US" sz="3200" dirty="0"/>
              <a:t>Increases power of testing</a:t>
            </a:r>
          </a:p>
          <a:p>
            <a:r>
              <a:rPr lang="en-US" sz="3200" dirty="0"/>
              <a:t>Fine-mapping of a causal SNP</a:t>
            </a:r>
          </a:p>
          <a:p>
            <a:r>
              <a:rPr lang="en-US" sz="3200" dirty="0"/>
              <a:t>Correction of genotyping errors</a:t>
            </a:r>
          </a:p>
        </p:txBody>
      </p:sp>
      <p:sp>
        <p:nvSpPr>
          <p:cNvPr id="7" name="TextBox 6">
            <a:extLst>
              <a:ext uri="{FF2B5EF4-FFF2-40B4-BE49-F238E27FC236}">
                <a16:creationId xmlns:a16="http://schemas.microsoft.com/office/drawing/2014/main" id="{0B5A3617-0B8C-4D4A-8F08-7962EF2E7B41}"/>
              </a:ext>
            </a:extLst>
          </p:cNvPr>
          <p:cNvSpPr txBox="1"/>
          <p:nvPr/>
        </p:nvSpPr>
        <p:spPr>
          <a:xfrm>
            <a:off x="9412941" y="6461760"/>
            <a:ext cx="2779059" cy="369332"/>
          </a:xfrm>
          <a:prstGeom prst="rect">
            <a:avLst/>
          </a:prstGeom>
          <a:noFill/>
        </p:spPr>
        <p:txBody>
          <a:bodyPr wrap="square" rtlCol="0">
            <a:spAutoFit/>
          </a:bodyPr>
          <a:lstStyle/>
          <a:p>
            <a:r>
              <a:rPr lang="en-US" dirty="0" err="1"/>
              <a:t>Marchini</a:t>
            </a:r>
            <a:r>
              <a:rPr lang="en-US" dirty="0"/>
              <a:t> and Howie (2010)</a:t>
            </a:r>
          </a:p>
        </p:txBody>
      </p:sp>
    </p:spTree>
    <p:extLst>
      <p:ext uri="{BB962C8B-B14F-4D97-AF65-F5344CB8AC3E}">
        <p14:creationId xmlns:p14="http://schemas.microsoft.com/office/powerpoint/2010/main" val="4019838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Michigan Imputation Server?</a:t>
            </a:r>
          </a:p>
        </p:txBody>
      </p:sp>
      <p:sp>
        <p:nvSpPr>
          <p:cNvPr id="3" name="Content Placeholder 2"/>
          <p:cNvSpPr>
            <a:spLocks noGrp="1"/>
          </p:cNvSpPr>
          <p:nvPr>
            <p:ph sz="half" idx="1"/>
          </p:nvPr>
        </p:nvSpPr>
        <p:spPr>
          <a:xfrm>
            <a:off x="1981200" y="1981200"/>
            <a:ext cx="9372600" cy="4480560"/>
          </a:xfrm>
        </p:spPr>
        <p:txBody>
          <a:bodyPr>
            <a:normAutofit/>
          </a:bodyPr>
          <a:lstStyle/>
          <a:p>
            <a:r>
              <a:rPr lang="en-US" sz="3200" dirty="0"/>
              <a:t>Minimac3 engine</a:t>
            </a:r>
          </a:p>
          <a:p>
            <a:pPr lvl="1"/>
            <a:r>
              <a:rPr lang="en-US" sz="2800" dirty="0"/>
              <a:t>“Increase computational efficiency with no loss of accuracy by leveraging local similarities between sequenced haplotypes.”</a:t>
            </a:r>
          </a:p>
          <a:p>
            <a:r>
              <a:rPr lang="en-US" sz="3200" dirty="0"/>
              <a:t>Eagle v2.3 (phased output)</a:t>
            </a:r>
          </a:p>
          <a:p>
            <a:pPr lvl="1"/>
            <a:r>
              <a:rPr lang="en-US" sz="2800" dirty="0"/>
              <a:t>“Estimates haplotype phase either within a genotyped cohort or using a phased reference panel.”</a:t>
            </a:r>
          </a:p>
        </p:txBody>
      </p:sp>
      <p:sp>
        <p:nvSpPr>
          <p:cNvPr id="6" name="TextBox 5">
            <a:extLst>
              <a:ext uri="{FF2B5EF4-FFF2-40B4-BE49-F238E27FC236}">
                <a16:creationId xmlns:a16="http://schemas.microsoft.com/office/drawing/2014/main" id="{35FF7658-E976-46F7-840E-40D365EE0A5B}"/>
              </a:ext>
            </a:extLst>
          </p:cNvPr>
          <p:cNvSpPr txBox="1"/>
          <p:nvPr/>
        </p:nvSpPr>
        <p:spPr>
          <a:xfrm>
            <a:off x="8211671" y="6470520"/>
            <a:ext cx="3980329" cy="369332"/>
          </a:xfrm>
          <a:prstGeom prst="rect">
            <a:avLst/>
          </a:prstGeom>
          <a:noFill/>
        </p:spPr>
        <p:txBody>
          <a:bodyPr wrap="square" rtlCol="0">
            <a:spAutoFit/>
          </a:bodyPr>
          <a:lstStyle/>
          <a:p>
            <a:r>
              <a:rPr lang="en-US" dirty="0"/>
              <a:t>Das et al. (2016), </a:t>
            </a:r>
            <a:r>
              <a:rPr lang="en-US" dirty="0" err="1"/>
              <a:t>Delaneau</a:t>
            </a:r>
            <a:r>
              <a:rPr lang="en-US" dirty="0"/>
              <a:t>, et al. (2012) </a:t>
            </a:r>
          </a:p>
        </p:txBody>
      </p:sp>
    </p:spTree>
    <p:extLst>
      <p:ext uri="{BB962C8B-B14F-4D97-AF65-F5344CB8AC3E}">
        <p14:creationId xmlns:p14="http://schemas.microsoft.com/office/powerpoint/2010/main" val="1642664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 Panels</a:t>
            </a:r>
          </a:p>
        </p:txBody>
      </p:sp>
      <p:sp>
        <p:nvSpPr>
          <p:cNvPr id="3" name="Content Placeholder 2"/>
          <p:cNvSpPr>
            <a:spLocks noGrp="1"/>
          </p:cNvSpPr>
          <p:nvPr>
            <p:ph sz="half" idx="1"/>
          </p:nvPr>
        </p:nvSpPr>
        <p:spPr>
          <a:xfrm>
            <a:off x="1981200" y="1981200"/>
            <a:ext cx="9372600" cy="4480560"/>
          </a:xfrm>
        </p:spPr>
        <p:txBody>
          <a:bodyPr>
            <a:noAutofit/>
          </a:bodyPr>
          <a:lstStyle/>
          <a:p>
            <a:r>
              <a:rPr lang="en-US" sz="3200" dirty="0"/>
              <a:t>1000 Genomes Phase 3</a:t>
            </a:r>
          </a:p>
          <a:p>
            <a:pPr lvl="1"/>
            <a:r>
              <a:rPr lang="en-US" sz="2800" dirty="0"/>
              <a:t>2,504 samples from 26 global populations</a:t>
            </a:r>
          </a:p>
          <a:p>
            <a:r>
              <a:rPr lang="en-US" sz="3200" dirty="0"/>
              <a:t>Haplotype Reference Consortium</a:t>
            </a:r>
          </a:p>
          <a:p>
            <a:pPr lvl="1"/>
            <a:r>
              <a:rPr lang="en-US" sz="2800" dirty="0"/>
              <a:t>32,470 samples of predominantly European ancestry</a:t>
            </a:r>
          </a:p>
          <a:p>
            <a:r>
              <a:rPr lang="en-US" sz="3200" dirty="0"/>
              <a:t>African Genome Resources (Sanger)</a:t>
            </a:r>
          </a:p>
          <a:p>
            <a:pPr lvl="1"/>
            <a:r>
              <a:rPr lang="en-US" sz="2800" dirty="0"/>
              <a:t>4,956 samples from 1000G, Uganda, and various other African countries</a:t>
            </a:r>
          </a:p>
        </p:txBody>
      </p:sp>
      <p:sp>
        <p:nvSpPr>
          <p:cNvPr id="4" name="TextBox 3">
            <a:extLst>
              <a:ext uri="{FF2B5EF4-FFF2-40B4-BE49-F238E27FC236}">
                <a16:creationId xmlns:a16="http://schemas.microsoft.com/office/drawing/2014/main" id="{521DE720-3F1A-4D89-BCF4-8DAC83DAE771}"/>
              </a:ext>
            </a:extLst>
          </p:cNvPr>
          <p:cNvSpPr txBox="1"/>
          <p:nvPr/>
        </p:nvSpPr>
        <p:spPr>
          <a:xfrm>
            <a:off x="8032376" y="6470520"/>
            <a:ext cx="4159624" cy="369332"/>
          </a:xfrm>
          <a:prstGeom prst="rect">
            <a:avLst/>
          </a:prstGeom>
          <a:noFill/>
        </p:spPr>
        <p:txBody>
          <a:bodyPr wrap="square" rtlCol="0">
            <a:spAutoFit/>
          </a:bodyPr>
          <a:lstStyle/>
          <a:p>
            <a:r>
              <a:rPr lang="en-US" dirty="0" err="1"/>
              <a:t>Auton</a:t>
            </a:r>
            <a:r>
              <a:rPr lang="en-US" dirty="0"/>
              <a:t> et al. (2015); McCarthy et al. (2016)</a:t>
            </a:r>
          </a:p>
        </p:txBody>
      </p:sp>
    </p:spTree>
    <p:extLst>
      <p:ext uri="{BB962C8B-B14F-4D97-AF65-F5344CB8AC3E}">
        <p14:creationId xmlns:p14="http://schemas.microsoft.com/office/powerpoint/2010/main" val="3346370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D8A0B-D2EF-4A3C-8CB9-627799DA266A}"/>
              </a:ext>
            </a:extLst>
          </p:cNvPr>
          <p:cNvSpPr>
            <a:spLocks noGrp="1"/>
          </p:cNvSpPr>
          <p:nvPr>
            <p:ph type="title"/>
          </p:nvPr>
        </p:nvSpPr>
        <p:spPr/>
        <p:txBody>
          <a:bodyPr/>
          <a:lstStyle/>
          <a:p>
            <a:r>
              <a:rPr lang="en-US" dirty="0"/>
              <a:t>1000 Genomes Phase 3</a:t>
            </a:r>
          </a:p>
        </p:txBody>
      </p:sp>
      <p:pic>
        <p:nvPicPr>
          <p:cNvPr id="10" name="Content Placeholder 9" descr="A picture containing text, map&#10;&#10;Description generated with very high confidence">
            <a:extLst>
              <a:ext uri="{FF2B5EF4-FFF2-40B4-BE49-F238E27FC236}">
                <a16:creationId xmlns:a16="http://schemas.microsoft.com/office/drawing/2014/main" id="{E63332F9-C8E8-4335-A399-6BF3F52BD32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443230" y="1676400"/>
            <a:ext cx="10448540" cy="4294094"/>
          </a:xfrm>
        </p:spPr>
      </p:pic>
      <p:sp>
        <p:nvSpPr>
          <p:cNvPr id="11" name="TextBox 10">
            <a:extLst>
              <a:ext uri="{FF2B5EF4-FFF2-40B4-BE49-F238E27FC236}">
                <a16:creationId xmlns:a16="http://schemas.microsoft.com/office/drawing/2014/main" id="{F7A87713-D0CF-42C7-97E8-FDF3EFA326F9}"/>
              </a:ext>
            </a:extLst>
          </p:cNvPr>
          <p:cNvSpPr txBox="1"/>
          <p:nvPr/>
        </p:nvSpPr>
        <p:spPr>
          <a:xfrm>
            <a:off x="10165976" y="6470520"/>
            <a:ext cx="2026024" cy="369332"/>
          </a:xfrm>
          <a:prstGeom prst="rect">
            <a:avLst/>
          </a:prstGeom>
          <a:noFill/>
        </p:spPr>
        <p:txBody>
          <a:bodyPr wrap="square" rtlCol="0">
            <a:spAutoFit/>
          </a:bodyPr>
          <a:lstStyle/>
          <a:p>
            <a:r>
              <a:rPr lang="en-US" dirty="0" err="1"/>
              <a:t>Auton</a:t>
            </a:r>
            <a:r>
              <a:rPr lang="en-US" dirty="0"/>
              <a:t> et al. (2015)</a:t>
            </a:r>
          </a:p>
        </p:txBody>
      </p:sp>
    </p:spTree>
    <p:extLst>
      <p:ext uri="{BB962C8B-B14F-4D97-AF65-F5344CB8AC3E}">
        <p14:creationId xmlns:p14="http://schemas.microsoft.com/office/powerpoint/2010/main" val="603764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7529" y="1757082"/>
            <a:ext cx="8686800" cy="2476052"/>
          </a:xfrm>
        </p:spPr>
        <p:txBody>
          <a:bodyPr>
            <a:normAutofit fontScale="90000"/>
          </a:bodyPr>
          <a:lstStyle/>
          <a:p>
            <a:r>
              <a:rPr lang="en-US" dirty="0"/>
              <a:t>How to use the Michigan Imputation Server</a:t>
            </a:r>
          </a:p>
        </p:txBody>
      </p:sp>
    </p:spTree>
    <p:extLst>
      <p:ext uri="{BB962C8B-B14F-4D97-AF65-F5344CB8AC3E}">
        <p14:creationId xmlns:p14="http://schemas.microsoft.com/office/powerpoint/2010/main" val="468619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ireframe Building 16x9">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wireframe building presentation (widescreen).potx" id="{39AFE29C-5BDA-42CB-9020-E960931A8E20}" vid="{6EE91DE2-A888-472A-92BA-F2E5BD5D46A2}"/>
    </a:ext>
  </a:extLst>
</a:theme>
</file>

<file path=ppt/theme/theme2.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Props1.xml><?xml version="1.0" encoding="utf-8"?>
<ds:datastoreItem xmlns:ds="http://schemas.openxmlformats.org/officeDocument/2006/customXml" ds:itemID="{8DD6EEDF-527A-4587-A446-F1DE3EAF9D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E6DFB71-5650-4E53-8134-FCF33ECDD3D1}">
  <ds:schemaRefs>
    <ds:schemaRef ds:uri="http://schemas.microsoft.com/sharepoint/v3/contenttype/forms"/>
  </ds:schemaRefs>
</ds:datastoreItem>
</file>

<file path=customXml/itemProps3.xml><?xml version="1.0" encoding="utf-8"?>
<ds:datastoreItem xmlns:ds="http://schemas.openxmlformats.org/officeDocument/2006/customXml" ds:itemID="{5630C5B9-1E5F-4356-968E-2FC64955BFF3}">
  <ds:schemaRefs>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40262f94-9f35-4ac3-9a90-690165a166b7"/>
    <ds:schemaRef ds:uri="a4f35948-e619-41b3-aa29-22878b09cfd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Business wireframe building presentation (widescreen)</Template>
  <TotalTime>450</TotalTime>
  <Words>1642</Words>
  <Application>Microsoft Office PowerPoint</Application>
  <PresentationFormat>Widescreen</PresentationFormat>
  <Paragraphs>110</Paragraphs>
  <Slides>24</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Wireframe Building 16x9</vt:lpstr>
      <vt:lpstr>Michigan Imputation Server</vt:lpstr>
      <vt:lpstr>Michigan Imputation Server Background</vt:lpstr>
      <vt:lpstr>Abstract</vt:lpstr>
      <vt:lpstr>What is Imputation?</vt:lpstr>
      <vt:lpstr>Why Impute?</vt:lpstr>
      <vt:lpstr>What is the Michigan Imputation Server?</vt:lpstr>
      <vt:lpstr>Reference Panels</vt:lpstr>
      <vt:lpstr>1000 Genomes Phase 3</vt:lpstr>
      <vt:lpstr>How to use the Michigan Imputation Server</vt:lpstr>
      <vt:lpstr>Quality control</vt:lpstr>
      <vt:lpstr>Create a .frq file</vt:lpstr>
      <vt:lpstr>Run imputation Preparation and Checking (Command)</vt:lpstr>
      <vt:lpstr>Run imputation Preparation and Checking (running)</vt:lpstr>
      <vt:lpstr>Run imputation Preparation and Checking (OUTPUT)</vt:lpstr>
      <vt:lpstr>Run the “Run-Plink.sh” file the tool produced</vt:lpstr>
      <vt:lpstr>RUN-PLINK.SH Output</vt:lpstr>
      <vt:lpstr>Convert Chromosomes to VCF</vt:lpstr>
      <vt:lpstr>ZIP VCF files to vcf.gz</vt:lpstr>
      <vt:lpstr>Choose Reference Panel, Phasing, and Population</vt:lpstr>
      <vt:lpstr>Upload VCF.GZ files </vt:lpstr>
      <vt:lpstr>PowerPoint Presentation</vt:lpstr>
      <vt:lpstr>Download Imputed Data</vt:lpstr>
      <vt:lpstr>Unzip data using an Emailed Password</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Michigan Imputation Server</dc:title>
  <dc:creator>Angela Andaleon</dc:creator>
  <cp:lastModifiedBy>Angela</cp:lastModifiedBy>
  <cp:revision>20</cp:revision>
  <dcterms:created xsi:type="dcterms:W3CDTF">2017-11-02T09:18:59Z</dcterms:created>
  <dcterms:modified xsi:type="dcterms:W3CDTF">2018-03-25T19:29:25Z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